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1"/>
  </p:sldMasterIdLst>
  <p:notesMasterIdLst>
    <p:notesMasterId r:id="rId49"/>
  </p:notesMasterIdLst>
  <p:sldIdLst>
    <p:sldId id="256" r:id="rId2"/>
    <p:sldId id="257" r:id="rId3"/>
    <p:sldId id="258" r:id="rId4"/>
    <p:sldId id="276" r:id="rId5"/>
    <p:sldId id="259" r:id="rId6"/>
    <p:sldId id="260" r:id="rId7"/>
    <p:sldId id="261" r:id="rId8"/>
    <p:sldId id="262" r:id="rId9"/>
    <p:sldId id="263" r:id="rId10"/>
    <p:sldId id="264" r:id="rId11"/>
    <p:sldId id="265" r:id="rId12"/>
    <p:sldId id="326" r:id="rId13"/>
    <p:sldId id="266" r:id="rId14"/>
    <p:sldId id="277" r:id="rId15"/>
    <p:sldId id="267" r:id="rId16"/>
    <p:sldId id="268" r:id="rId17"/>
    <p:sldId id="273" r:id="rId18"/>
    <p:sldId id="274" r:id="rId19"/>
    <p:sldId id="275" r:id="rId20"/>
    <p:sldId id="278" r:id="rId21"/>
    <p:sldId id="282" r:id="rId22"/>
    <p:sldId id="283" r:id="rId23"/>
    <p:sldId id="284" r:id="rId24"/>
    <p:sldId id="285" r:id="rId25"/>
    <p:sldId id="286" r:id="rId26"/>
    <p:sldId id="287" r:id="rId27"/>
    <p:sldId id="288" r:id="rId28"/>
    <p:sldId id="279" r:id="rId29"/>
    <p:sldId id="289" r:id="rId30"/>
    <p:sldId id="303" r:id="rId31"/>
    <p:sldId id="304" r:id="rId32"/>
    <p:sldId id="305" r:id="rId33"/>
    <p:sldId id="307" r:id="rId34"/>
    <p:sldId id="308" r:id="rId35"/>
    <p:sldId id="309" r:id="rId36"/>
    <p:sldId id="310" r:id="rId37"/>
    <p:sldId id="311" r:id="rId38"/>
    <p:sldId id="325" r:id="rId39"/>
    <p:sldId id="280" r:id="rId40"/>
    <p:sldId id="312" r:id="rId41"/>
    <p:sldId id="316" r:id="rId42"/>
    <p:sldId id="318" r:id="rId43"/>
    <p:sldId id="319" r:id="rId44"/>
    <p:sldId id="322" r:id="rId45"/>
    <p:sldId id="323" r:id="rId46"/>
    <p:sldId id="281" r:id="rId47"/>
    <p:sldId id="32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3A0"/>
    <a:srgbClr val="C7515C"/>
    <a:srgbClr val="B17D7D"/>
    <a:srgbClr val="BDA0A0"/>
    <a:srgbClr val="A0B2BD"/>
    <a:srgbClr val="84B4AC"/>
    <a:srgbClr val="B2D8D3"/>
    <a:srgbClr val="E3F0EE"/>
    <a:srgbClr val="E9AE99"/>
    <a:srgbClr val="8C83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879" autoAdjust="0"/>
    <p:restoredTop sz="80649" autoAdjust="0"/>
  </p:normalViewPr>
  <p:slideViewPr>
    <p:cSldViewPr snapToGrid="0">
      <p:cViewPr varScale="1">
        <p:scale>
          <a:sx n="66" d="100"/>
          <a:sy n="66" d="100"/>
        </p:scale>
        <p:origin x="129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dirty="0"/>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ACF9D7C-C106-4F14-B065-8206CB1EFD5A}" type="datetimeFigureOut">
              <a:rPr lang="he-IL" smtClean="0"/>
              <a:t>י"ט/שבט/תשפ"ג</a:t>
            </a:fld>
            <a:endParaRPr lang="he-IL" dirty="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dirty="0"/>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dirty="0"/>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218B4CB-6BE3-46EE-819E-BC6A35AA8682}" type="slidenum">
              <a:rPr lang="he-IL" smtClean="0"/>
              <a:t>‹#›</a:t>
            </a:fld>
            <a:endParaRPr lang="he-IL" dirty="0"/>
          </a:p>
        </p:txBody>
      </p:sp>
    </p:spTree>
    <p:extLst>
      <p:ext uri="{BB962C8B-B14F-4D97-AF65-F5344CB8AC3E}">
        <p14:creationId xmlns:p14="http://schemas.microsoft.com/office/powerpoint/2010/main" val="171707579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שלום</a:t>
            </a:r>
          </a:p>
          <a:p>
            <a:r>
              <a:rPr lang="he-IL" dirty="0"/>
              <a:t>אני ניקיטה               ואני מתנאל</a:t>
            </a:r>
          </a:p>
          <a:p>
            <a:r>
              <a:rPr lang="he-IL" dirty="0"/>
              <a:t>וזה פרויקט הסיום שלנו בקורס מדעי הנתונים</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a:t>
            </a:fld>
            <a:endParaRPr lang="he-IL" dirty="0"/>
          </a:p>
        </p:txBody>
      </p:sp>
    </p:spTree>
    <p:extLst>
      <p:ext uri="{BB962C8B-B14F-4D97-AF65-F5344CB8AC3E}">
        <p14:creationId xmlns:p14="http://schemas.microsoft.com/office/powerpoint/2010/main" val="309635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בקטע הזה, שואבים את המידע הנוסף שמגיע לאחר הלחיצה על השורות.</a:t>
            </a:r>
          </a:p>
          <a:p>
            <a:r>
              <a:rPr lang="he-IL" dirty="0"/>
              <a:t>כדי לחפש את המאפיינים שאנחנו רוצים, בנינו פונקציה שמחפשת אינדקס של אלמנט ברשימה, בגלל שלא בכל העסקאות מופיעים כל המאפיינים. במידה והמאפיין לא נמצא, הכנסנו </a:t>
            </a:r>
            <a:r>
              <a:rPr lang="en-US" dirty="0"/>
              <a:t>nan</a:t>
            </a:r>
            <a:r>
              <a:rPr lang="he-IL" dirty="0"/>
              <a:t> לרשימה.</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10</a:t>
            </a:fld>
            <a:endParaRPr lang="he-IL" dirty="0"/>
          </a:p>
        </p:txBody>
      </p:sp>
    </p:spTree>
    <p:extLst>
      <p:ext uri="{BB962C8B-B14F-4D97-AF65-F5344CB8AC3E}">
        <p14:creationId xmlns:p14="http://schemas.microsoft.com/office/powerpoint/2010/main" val="4273824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קטע זה הוא רשת ביטחון שהוספנו להרכשת הנתונים, לאחר שגילינו שלא בכל דף יש מספר רשומות זהה, ולפעמים הסלניום לא הצליח לשאוב את כל המידע המבוקש.</a:t>
            </a:r>
          </a:p>
          <a:p>
            <a:r>
              <a:rPr lang="he-IL" dirty="0"/>
              <a:t>עשינו השוואת אורכים בין הרשימות שנשאבו בצורות השונות ובמידה והן לא שוות, איחזרנו לאורך שהרשימות היו בתחילת הפעולה והרצנו מחדש את העמוד.</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11</a:t>
            </a:fld>
            <a:endParaRPr lang="he-IL" dirty="0"/>
          </a:p>
        </p:txBody>
      </p:sp>
    </p:spTree>
    <p:extLst>
      <p:ext uri="{BB962C8B-B14F-4D97-AF65-F5344CB8AC3E}">
        <p14:creationId xmlns:p14="http://schemas.microsoft.com/office/powerpoint/2010/main" val="484071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וווא</a:t>
            </a:r>
            <a:r>
              <a:rPr lang="he-IL" dirty="0"/>
              <a:t>!</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12</a:t>
            </a:fld>
            <a:endParaRPr lang="he-IL" dirty="0"/>
          </a:p>
        </p:txBody>
      </p:sp>
    </p:spTree>
    <p:extLst>
      <p:ext uri="{BB962C8B-B14F-4D97-AF65-F5344CB8AC3E}">
        <p14:creationId xmlns:p14="http://schemas.microsoft.com/office/powerpoint/2010/main" val="173491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לאחר ההרכשה, שמרנו את הנתונים בקובץ סי-אס-וי וגילינו שיש לנו 5.73 מיליון נתונים!</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13</a:t>
            </a:fld>
            <a:endParaRPr lang="he-IL" dirty="0"/>
          </a:p>
        </p:txBody>
      </p:sp>
    </p:spTree>
    <p:extLst>
      <p:ext uri="{BB962C8B-B14F-4D97-AF65-F5344CB8AC3E}">
        <p14:creationId xmlns:p14="http://schemas.microsoft.com/office/powerpoint/2010/main" val="2885005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החלנו בניקוי ועיבוד ראשוני של הנתונים</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14</a:t>
            </a:fld>
            <a:endParaRPr lang="he-IL" dirty="0"/>
          </a:p>
        </p:txBody>
      </p:sp>
    </p:spTree>
    <p:extLst>
      <p:ext uri="{BB962C8B-B14F-4D97-AF65-F5344CB8AC3E}">
        <p14:creationId xmlns:p14="http://schemas.microsoft.com/office/powerpoint/2010/main" val="4113396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את הניקוי עשינו בפונקציה בשם </a:t>
            </a:r>
            <a:r>
              <a:rPr lang="he-IL" dirty="0" err="1"/>
              <a:t>דאטא</a:t>
            </a:r>
            <a:r>
              <a:rPr lang="he-IL" dirty="0"/>
              <a:t>-רף. בהתחלה, מחקנו שורות ללא מחיר כי זו עמודת המטרה שלנו ובלעדיה לא נוכל להסיק כלום על הנכס.</a:t>
            </a:r>
          </a:p>
          <a:p>
            <a:r>
              <a:rPr lang="he-IL" dirty="0"/>
              <a:t>בנוסף, מתוך עמודות מחרוזת המכילות מידע נומרי, חילצנו את המידע שרצינו. למשל, בעמודת החנייה, חילצנו את מספר החניות של הנכס ומחקנו את המלל המיותר</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15</a:t>
            </a:fld>
            <a:endParaRPr lang="he-IL" dirty="0"/>
          </a:p>
        </p:txBody>
      </p:sp>
    </p:spTree>
    <p:extLst>
      <p:ext uri="{BB962C8B-B14F-4D97-AF65-F5344CB8AC3E}">
        <p14:creationId xmlns:p14="http://schemas.microsoft.com/office/powerpoint/2010/main" val="212325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ביצענו מחיקת נתונים כפולים על פי כמה מאפיינים שונים.</a:t>
            </a:r>
          </a:p>
          <a:p>
            <a:r>
              <a:rPr lang="he-IL" dirty="0"/>
              <a:t>את עמודת התאריך, פיצלנו לחודש ושנה.</a:t>
            </a:r>
          </a:p>
          <a:p>
            <a:r>
              <a:rPr lang="he-IL" dirty="0"/>
              <a:t> מחקנו שורות ללא שטח הנכס, עיר, מספר החדרים ושורות עם מהות נכס שאינה רלוונטית כמו "אופציה" ו"נחלה חקלאית"</a:t>
            </a:r>
          </a:p>
          <a:p>
            <a:r>
              <a:rPr lang="he-IL" dirty="0"/>
              <a:t>בנוסף, מילאנו מידע על פי הידע שלנו ומחקר ברשת – למשל, הגדרנו שלכל הבתים הפרטיים יש גינה וקומת הנכס היא 1.</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16</a:t>
            </a:fld>
            <a:endParaRPr lang="he-IL" dirty="0"/>
          </a:p>
        </p:txBody>
      </p:sp>
    </p:spTree>
    <p:extLst>
      <p:ext uri="{BB962C8B-B14F-4D97-AF65-F5344CB8AC3E}">
        <p14:creationId xmlns:p14="http://schemas.microsoft.com/office/powerpoint/2010/main" val="4026075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המרנו עמודות שמכילות מידע נומרי בצורת מחרוזת לעמודות נומריות</a:t>
            </a:r>
          </a:p>
          <a:p>
            <a:r>
              <a:rPr lang="he-IL" dirty="0"/>
              <a:t>ומילאנו נתונים חסרים שהיה ניתן לחשב בעמודת המחיר למ"ר</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17</a:t>
            </a:fld>
            <a:endParaRPr lang="he-IL" dirty="0"/>
          </a:p>
        </p:txBody>
      </p:sp>
    </p:spTree>
    <p:extLst>
      <p:ext uri="{BB962C8B-B14F-4D97-AF65-F5344CB8AC3E}">
        <p14:creationId xmlns:p14="http://schemas.microsoft.com/office/powerpoint/2010/main" val="2172300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וזה המידע שהתקבל לאחר ההרצה של פונקציית הניקוי</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18</a:t>
            </a:fld>
            <a:endParaRPr lang="he-IL" dirty="0"/>
          </a:p>
        </p:txBody>
      </p:sp>
    </p:spTree>
    <p:extLst>
      <p:ext uri="{BB962C8B-B14F-4D97-AF65-F5344CB8AC3E}">
        <p14:creationId xmlns:p14="http://schemas.microsoft.com/office/powerpoint/2010/main" val="264159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מתוך אתר נוסף, לקחנו טבלה המחלקת את הערים והיישובים בארץ לפי מחוזות, והשתמשנו בה כדי להוסיף עמודת מחוז לנתונים שלנו.</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19</a:t>
            </a:fld>
            <a:endParaRPr lang="he-IL" dirty="0"/>
          </a:p>
        </p:txBody>
      </p:sp>
    </p:spTree>
    <p:extLst>
      <p:ext uri="{BB962C8B-B14F-4D97-AF65-F5344CB8AC3E}">
        <p14:creationId xmlns:p14="http://schemas.microsoft.com/office/powerpoint/2010/main" val="309474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שאלת המחקר שבחרנו היא– האם ניתן לחזות את מחיר הכנס על פי מאפייניו?</a:t>
            </a:r>
            <a:br>
              <a:rPr lang="en-US" dirty="0"/>
            </a:br>
            <a:r>
              <a:rPr lang="he-IL" dirty="0"/>
              <a:t>בחרנו בנושא זה כי הוא נושא יום יומי שמעסיק את כל האוכלוסיה הישראלית</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a:t>
            </a:fld>
            <a:endParaRPr lang="he-IL" dirty="0"/>
          </a:p>
        </p:txBody>
      </p:sp>
    </p:spTree>
    <p:extLst>
      <p:ext uri="{BB962C8B-B14F-4D97-AF65-F5344CB8AC3E}">
        <p14:creationId xmlns:p14="http://schemas.microsoft.com/office/powerpoint/2010/main" val="2745516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לאחר הניקוי הראשוני, עברנו לבצע </a:t>
            </a:r>
            <a:r>
              <a:rPr lang="he-IL" dirty="0" err="1"/>
              <a:t>ויזואליזציות</a:t>
            </a:r>
            <a:r>
              <a:rPr lang="he-IL" dirty="0"/>
              <a:t> של המידע שלנו.</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20</a:t>
            </a:fld>
            <a:endParaRPr lang="he-IL" dirty="0"/>
          </a:p>
        </p:txBody>
      </p:sp>
    </p:spTree>
    <p:extLst>
      <p:ext uri="{BB962C8B-B14F-4D97-AF65-F5344CB8AC3E}">
        <p14:creationId xmlns:p14="http://schemas.microsoft.com/office/powerpoint/2010/main" val="1270755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בגרפים האלה מוצגת התפלגות העסקאות בהתאם למחוז ובהתאם למספר החדרים</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21</a:t>
            </a:fld>
            <a:endParaRPr lang="he-IL" dirty="0"/>
          </a:p>
        </p:txBody>
      </p:sp>
    </p:spTree>
    <p:extLst>
      <p:ext uri="{BB962C8B-B14F-4D97-AF65-F5344CB8AC3E}">
        <p14:creationId xmlns:p14="http://schemas.microsoft.com/office/powerpoint/2010/main" val="2851113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בגרף זה מוצג המחיר הממוצע של כל הדירות לאורך השנים</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22</a:t>
            </a:fld>
            <a:endParaRPr lang="he-IL" dirty="0"/>
          </a:p>
        </p:txBody>
      </p:sp>
    </p:spTree>
    <p:extLst>
      <p:ext uri="{BB962C8B-B14F-4D97-AF65-F5344CB8AC3E}">
        <p14:creationId xmlns:p14="http://schemas.microsoft.com/office/powerpoint/2010/main" val="3797288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בנינו גרף </a:t>
            </a:r>
            <a:r>
              <a:rPr lang="en-US" dirty="0"/>
              <a:t>heatmap</a:t>
            </a:r>
            <a:r>
              <a:rPr lang="he-IL" dirty="0"/>
              <a:t> כדי לראות איך המאפיינים של נכס משפיעים אחד על השני.</a:t>
            </a:r>
          </a:p>
          <a:p>
            <a:r>
              <a:rPr lang="he-IL" dirty="0"/>
              <a:t>מכאן, ניתן לראות כי המאפיינים שהכי משפיעים על מחיר הנכס הם מספר החדרים ושטח הנכס.</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23</a:t>
            </a:fld>
            <a:endParaRPr lang="he-IL" dirty="0"/>
          </a:p>
        </p:txBody>
      </p:sp>
    </p:spTree>
    <p:extLst>
      <p:ext uri="{BB962C8B-B14F-4D97-AF65-F5344CB8AC3E}">
        <p14:creationId xmlns:p14="http://schemas.microsoft.com/office/powerpoint/2010/main" val="3168729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רצינו לבדוק כיצד מספר החדרים משפיע על מחיר הנכס לאורך השנים.</a:t>
            </a:r>
          </a:p>
          <a:p>
            <a:r>
              <a:rPr lang="he-IL" dirty="0"/>
              <a:t>הגרף הראשון יצא מבולגן ולא ברור לכן יצרנו לכל מספר חדרים גרף משלו. </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24</a:t>
            </a:fld>
            <a:endParaRPr lang="he-IL" dirty="0"/>
          </a:p>
        </p:txBody>
      </p:sp>
    </p:spTree>
    <p:extLst>
      <p:ext uri="{BB962C8B-B14F-4D97-AF65-F5344CB8AC3E}">
        <p14:creationId xmlns:p14="http://schemas.microsoft.com/office/powerpoint/2010/main" val="3666070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בדקנו גם מחיר ממוצע לאורך השנים בכל מחוז</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25</a:t>
            </a:fld>
            <a:endParaRPr lang="he-IL" dirty="0"/>
          </a:p>
        </p:txBody>
      </p:sp>
    </p:spTree>
    <p:extLst>
      <p:ext uri="{BB962C8B-B14F-4D97-AF65-F5344CB8AC3E}">
        <p14:creationId xmlns:p14="http://schemas.microsoft.com/office/powerpoint/2010/main" val="646771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הגרף מציג את המחיר הממוצע של כל מספר חדרים לאורך השנים</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26</a:t>
            </a:fld>
            <a:endParaRPr lang="he-IL" dirty="0"/>
          </a:p>
        </p:txBody>
      </p:sp>
    </p:spTree>
    <p:extLst>
      <p:ext uri="{BB962C8B-B14F-4D97-AF65-F5344CB8AC3E}">
        <p14:creationId xmlns:p14="http://schemas.microsoft.com/office/powerpoint/2010/main" val="3505079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ניסינו ליצור גרפים נוספים שחלקם אינם מוצגים בשקף כי לא הביאו לנו מידע רלוונטי</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27</a:t>
            </a:fld>
            <a:endParaRPr lang="he-IL" dirty="0"/>
          </a:p>
        </p:txBody>
      </p:sp>
    </p:spTree>
    <p:extLst>
      <p:ext uri="{BB962C8B-B14F-4D97-AF65-F5344CB8AC3E}">
        <p14:creationId xmlns:p14="http://schemas.microsoft.com/office/powerpoint/2010/main" val="3728123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עברנו כעת לטיפול בנתונים</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28</a:t>
            </a:fld>
            <a:endParaRPr lang="he-IL" dirty="0"/>
          </a:p>
        </p:txBody>
      </p:sp>
    </p:spTree>
    <p:extLst>
      <p:ext uri="{BB962C8B-B14F-4D97-AF65-F5344CB8AC3E}">
        <p14:creationId xmlns:p14="http://schemas.microsoft.com/office/powerpoint/2010/main" val="2261818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בהיסטוגרמות</a:t>
            </a:r>
            <a:r>
              <a:rPr lang="he-IL" dirty="0"/>
              <a:t> שבנינו למחירים ושטחי הנכסים ראינו כי יש נתונים חריגים בהם נרצה לטפל כמו נכס שגודלו 1 מ"ר או כמעט 1500 מ"ר</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29</a:t>
            </a:fld>
            <a:endParaRPr lang="he-IL" dirty="0"/>
          </a:p>
        </p:txBody>
      </p:sp>
    </p:spTree>
    <p:extLst>
      <p:ext uri="{BB962C8B-B14F-4D97-AF65-F5344CB8AC3E}">
        <p14:creationId xmlns:p14="http://schemas.microsoft.com/office/powerpoint/2010/main" val="289038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תהליך העבודה מורכב מ6 שלבים שלמדנו במהלך הקורס</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a:t>
            </a:fld>
            <a:endParaRPr lang="he-IL" dirty="0"/>
          </a:p>
        </p:txBody>
      </p:sp>
    </p:spTree>
    <p:extLst>
      <p:ext uri="{BB962C8B-B14F-4D97-AF65-F5344CB8AC3E}">
        <p14:creationId xmlns:p14="http://schemas.microsoft.com/office/powerpoint/2010/main" val="1950060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רצינו לראות נתונים חריגים דרך גרף </a:t>
            </a:r>
            <a:r>
              <a:rPr lang="he-IL" dirty="0" err="1"/>
              <a:t>בוקספלוט</a:t>
            </a:r>
            <a:r>
              <a:rPr lang="he-IL" dirty="0"/>
              <a:t>, אבל לאור ריבוי מידע הגרפים האלו אינם אינפורמטיביים במיוחד.</a:t>
            </a:r>
          </a:p>
          <a:p>
            <a:r>
              <a:rPr lang="he-IL" dirty="0"/>
              <a:t>ניסינו להשתמש גם בשיטות נוספות של חישוב </a:t>
            </a:r>
            <a:r>
              <a:rPr lang="en-US" dirty="0"/>
              <a:t>IQR</a:t>
            </a:r>
            <a:r>
              <a:rPr lang="he-IL" dirty="0"/>
              <a:t> ו</a:t>
            </a:r>
            <a:r>
              <a:rPr lang="en-US" dirty="0"/>
              <a:t>ZSCORE</a:t>
            </a:r>
            <a:r>
              <a:rPr lang="he-IL" dirty="0"/>
              <a:t> אבל הן לא הצליחו לטפל בחלק מהמידע כמו נכסים ששטחם הוא פחות מ-5 מ"ר</a:t>
            </a:r>
          </a:p>
          <a:p>
            <a:r>
              <a:rPr lang="he-IL" dirty="0"/>
              <a:t>לכן, החלטנו לבצע ניקוי ידני של הנתונים</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30</a:t>
            </a:fld>
            <a:endParaRPr lang="he-IL" dirty="0"/>
          </a:p>
        </p:txBody>
      </p:sp>
    </p:spTree>
    <p:extLst>
      <p:ext uri="{BB962C8B-B14F-4D97-AF65-F5344CB8AC3E}">
        <p14:creationId xmlns:p14="http://schemas.microsoft.com/office/powerpoint/2010/main" val="30993376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בגרף הזה, רואים כי מעל 98 אחוז מהמידע הוא נכסים עם 2 עד 7 חדרים, לכן מחקנו את שאר המידע</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31</a:t>
            </a:fld>
            <a:endParaRPr lang="he-IL" dirty="0"/>
          </a:p>
        </p:txBody>
      </p:sp>
    </p:spTree>
    <p:extLst>
      <p:ext uri="{BB962C8B-B14F-4D97-AF65-F5344CB8AC3E}">
        <p14:creationId xmlns:p14="http://schemas.microsoft.com/office/powerpoint/2010/main" val="2111672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כאן, ניתן לראות כי נכסים ששטחם קטן מ-20 מ"ר או גדול מ400 מ"ר הינו כ-0.2% ולכן מחקנו גם אותם.</a:t>
            </a:r>
          </a:p>
          <a:p>
            <a:r>
              <a:rPr lang="he-IL" dirty="0"/>
              <a:t>באותו האופן טיפלנו בנכסים שמחירם מעל 10 </a:t>
            </a:r>
            <a:r>
              <a:rPr lang="he-IL" dirty="0" err="1"/>
              <a:t>מליון</a:t>
            </a:r>
            <a:r>
              <a:rPr lang="he-IL" dirty="0"/>
              <a:t> או שנבנו לפני 1920</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32</a:t>
            </a:fld>
            <a:endParaRPr lang="he-IL" dirty="0"/>
          </a:p>
        </p:txBody>
      </p:sp>
    </p:spTree>
    <p:extLst>
      <p:ext uri="{BB962C8B-B14F-4D97-AF65-F5344CB8AC3E}">
        <p14:creationId xmlns:p14="http://schemas.microsoft.com/office/powerpoint/2010/main" val="1507617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לאחר הטיפול בנתונים, ביצענו </a:t>
            </a:r>
            <a:r>
              <a:rPr lang="he-IL" dirty="0" err="1"/>
              <a:t>ויזאוליזציה</a:t>
            </a:r>
            <a:r>
              <a:rPr lang="he-IL" dirty="0"/>
              <a:t> מחדש לראות את השינוי. ניתן לראות כי התפלגויות המחירים והשטח מתקרבות יותר להתפלגויות נורמליות.</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33</a:t>
            </a:fld>
            <a:endParaRPr lang="he-IL" dirty="0"/>
          </a:p>
        </p:txBody>
      </p:sp>
    </p:spTree>
    <p:extLst>
      <p:ext uri="{BB962C8B-B14F-4D97-AF65-F5344CB8AC3E}">
        <p14:creationId xmlns:p14="http://schemas.microsoft.com/office/powerpoint/2010/main" val="1772207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גרפים אלו כמעט ולא השתנו</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34</a:t>
            </a:fld>
            <a:endParaRPr lang="he-IL" dirty="0"/>
          </a:p>
        </p:txBody>
      </p:sp>
    </p:spTree>
    <p:extLst>
      <p:ext uri="{BB962C8B-B14F-4D97-AF65-F5344CB8AC3E}">
        <p14:creationId xmlns:p14="http://schemas.microsoft.com/office/powerpoint/2010/main" val="528488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מגמת המחירים התמתנה מעט אך נשארה זהה באופן כללי.</a:t>
            </a:r>
          </a:p>
          <a:p>
            <a:r>
              <a:rPr lang="he-IL" dirty="0"/>
              <a:t>בקורלציות, התחזקה השפעת השטח ומספר החדרים על המחיר וגם הקשר בין המחיר למ"ר למחיר הכולל (כצפוי)</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35</a:t>
            </a:fld>
            <a:endParaRPr lang="he-IL" dirty="0"/>
          </a:p>
        </p:txBody>
      </p:sp>
    </p:spTree>
    <p:extLst>
      <p:ext uri="{BB962C8B-B14F-4D97-AF65-F5344CB8AC3E}">
        <p14:creationId xmlns:p14="http://schemas.microsoft.com/office/powerpoint/2010/main" val="1712610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בגרפים האלו, כמות הנתונים קטנה משמעותית בצורה ויזואלית, לאור מחיקת נתונים של מספרי חדרים</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36</a:t>
            </a:fld>
            <a:endParaRPr lang="he-IL" dirty="0"/>
          </a:p>
        </p:txBody>
      </p:sp>
    </p:spTree>
    <p:extLst>
      <p:ext uri="{BB962C8B-B14F-4D97-AF65-F5344CB8AC3E}">
        <p14:creationId xmlns:p14="http://schemas.microsoft.com/office/powerpoint/2010/main" val="2807879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ניתן לראות שינויים קלים במגמת המחירים הממוצעים לפי המחוזות ושינוי מהותי בגרף של מחירי חדרים – מתמקדים רק ב2-7 חדרים כצפוי לאחר הניקוי.</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37</a:t>
            </a:fld>
            <a:endParaRPr lang="he-IL" dirty="0"/>
          </a:p>
        </p:txBody>
      </p:sp>
    </p:spTree>
    <p:extLst>
      <p:ext uri="{BB962C8B-B14F-4D97-AF65-F5344CB8AC3E}">
        <p14:creationId xmlns:p14="http://schemas.microsoft.com/office/powerpoint/2010/main" val="1998715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לאחר הניקוי ניתן לראות כי רוב הנתונים מתפלגים בצורה צפויה – ככל שהנכס חדש יותר, עלותו תהיה גבוהה יותר</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38</a:t>
            </a:fld>
            <a:endParaRPr lang="he-IL" dirty="0"/>
          </a:p>
        </p:txBody>
      </p:sp>
    </p:spTree>
    <p:extLst>
      <p:ext uri="{BB962C8B-B14F-4D97-AF65-F5344CB8AC3E}">
        <p14:creationId xmlns:p14="http://schemas.microsoft.com/office/powerpoint/2010/main" val="4229967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עברנו לשלב ביצוע מודל למידת המכונה</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39</a:t>
            </a:fld>
            <a:endParaRPr lang="he-IL" dirty="0"/>
          </a:p>
        </p:txBody>
      </p:sp>
    </p:spTree>
    <p:extLst>
      <p:ext uri="{BB962C8B-B14F-4D97-AF65-F5344CB8AC3E}">
        <p14:creationId xmlns:p14="http://schemas.microsoft.com/office/powerpoint/2010/main" val="3569863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נתחיל בהרכשת הנתונים</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4</a:t>
            </a:fld>
            <a:endParaRPr lang="he-IL" dirty="0"/>
          </a:p>
        </p:txBody>
      </p:sp>
    </p:spTree>
    <p:extLst>
      <p:ext uri="{BB962C8B-B14F-4D97-AF65-F5344CB8AC3E}">
        <p14:creationId xmlns:p14="http://schemas.microsoft.com/office/powerpoint/2010/main" val="1394775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בחרנו בשיטת הרגרסיה הלינארית וכדי לעשות את הרגרסיה, ביצענו המרה לנתונים קטגוריים </a:t>
            </a:r>
            <a:r>
              <a:rPr lang="he-IL" dirty="0" err="1"/>
              <a:t>לנומרים</a:t>
            </a:r>
            <a:r>
              <a:rPr lang="he-IL" dirty="0"/>
              <a:t> בשתי דרכים – גט </a:t>
            </a:r>
            <a:r>
              <a:rPr lang="he-IL" dirty="0" err="1"/>
              <a:t>דאמיז</a:t>
            </a:r>
            <a:r>
              <a:rPr lang="he-IL" dirty="0"/>
              <a:t> </a:t>
            </a:r>
            <a:r>
              <a:rPr lang="he-IL" dirty="0" err="1"/>
              <a:t>ולייבל</a:t>
            </a:r>
            <a:r>
              <a:rPr lang="he-IL" dirty="0"/>
              <a:t> </a:t>
            </a:r>
            <a:r>
              <a:rPr lang="he-IL" dirty="0" err="1"/>
              <a:t>אינקודר</a:t>
            </a:r>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40</a:t>
            </a:fld>
            <a:endParaRPr lang="he-IL" dirty="0"/>
          </a:p>
        </p:txBody>
      </p:sp>
    </p:spTree>
    <p:extLst>
      <p:ext uri="{BB962C8B-B14F-4D97-AF65-F5344CB8AC3E}">
        <p14:creationId xmlns:p14="http://schemas.microsoft.com/office/powerpoint/2010/main" val="3838562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התחלנו בשיטת גט </a:t>
            </a:r>
            <a:r>
              <a:rPr lang="he-IL" dirty="0" err="1"/>
              <a:t>דאמיז</a:t>
            </a:r>
            <a:r>
              <a:rPr lang="he-IL" dirty="0"/>
              <a:t> והכנסנו לערכי הקומה והחניות ערך של 1- כדי לבצע את הרגרסיה.</a:t>
            </a:r>
          </a:p>
          <a:p>
            <a:r>
              <a:rPr lang="he-IL" dirty="0"/>
              <a:t>לא הכנסנו אותם בשלב מוקדם יותר על מנת לא להשפיע על הגרפים והקורלציות.</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41</a:t>
            </a:fld>
            <a:endParaRPr lang="he-IL" dirty="0"/>
          </a:p>
        </p:txBody>
      </p:sp>
    </p:spTree>
    <p:extLst>
      <p:ext uri="{BB962C8B-B14F-4D97-AF65-F5344CB8AC3E}">
        <p14:creationId xmlns:p14="http://schemas.microsoft.com/office/powerpoint/2010/main" val="108487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לאחר האימון המודל, קיבלנו תוצאה של 86.6% אחוז דיוק</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42</a:t>
            </a:fld>
            <a:endParaRPr lang="he-IL" dirty="0"/>
          </a:p>
        </p:txBody>
      </p:sp>
    </p:spTree>
    <p:extLst>
      <p:ext uri="{BB962C8B-B14F-4D97-AF65-F5344CB8AC3E}">
        <p14:creationId xmlns:p14="http://schemas.microsoft.com/office/powerpoint/2010/main" val="371334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בדקנו את הרגרסיה הלינארית גם בשיטת </a:t>
            </a:r>
            <a:r>
              <a:rPr lang="he-IL" dirty="0" err="1"/>
              <a:t>לייבל</a:t>
            </a:r>
            <a:r>
              <a:rPr lang="he-IL" dirty="0"/>
              <a:t> </a:t>
            </a:r>
            <a:r>
              <a:rPr lang="he-IL" dirty="0" err="1"/>
              <a:t>אינקודר</a:t>
            </a:r>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43</a:t>
            </a:fld>
            <a:endParaRPr lang="he-IL" dirty="0"/>
          </a:p>
        </p:txBody>
      </p:sp>
    </p:spTree>
    <p:extLst>
      <p:ext uri="{BB962C8B-B14F-4D97-AF65-F5344CB8AC3E}">
        <p14:creationId xmlns:p14="http://schemas.microsoft.com/office/powerpoint/2010/main" val="3149994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ולאחר האימון קיבלנו תוצאה של 85.8% אחוז דיוק</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44</a:t>
            </a:fld>
            <a:endParaRPr lang="he-IL" dirty="0"/>
          </a:p>
        </p:txBody>
      </p:sp>
    </p:spTree>
    <p:extLst>
      <p:ext uri="{BB962C8B-B14F-4D97-AF65-F5344CB8AC3E}">
        <p14:creationId xmlns:p14="http://schemas.microsoft.com/office/powerpoint/2010/main" val="4028788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ניסינו לאחר מכן לבצע בשיטות נוספות כמו </a:t>
            </a:r>
            <a:r>
              <a:rPr lang="en-US" dirty="0"/>
              <a:t>KNN</a:t>
            </a:r>
            <a:r>
              <a:rPr lang="he-IL" dirty="0"/>
              <a:t> אך הן לא הביאו תוצאות מספקות</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45</a:t>
            </a:fld>
            <a:endParaRPr lang="he-IL" dirty="0"/>
          </a:p>
        </p:txBody>
      </p:sp>
    </p:spTree>
    <p:extLst>
      <p:ext uri="{BB962C8B-B14F-4D97-AF65-F5344CB8AC3E}">
        <p14:creationId xmlns:p14="http://schemas.microsoft.com/office/powerpoint/2010/main" val="382933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עברנו על כמה אתרים עד שמצאנו את אתר </a:t>
            </a:r>
            <a:r>
              <a:rPr lang="en-US" dirty="0"/>
              <a:t>ad</a:t>
            </a:r>
            <a:r>
              <a:rPr lang="he-IL" dirty="0"/>
              <a:t> שיש בו ארכיון ממשלתי של עסקאות נדלן מינואר 2021 ואחורה.</a:t>
            </a:r>
          </a:p>
          <a:p>
            <a:r>
              <a:rPr lang="he-IL" dirty="0"/>
              <a:t>האתר מוצג בצורה טבלאית ולחיצה על כל שורה פותחת מידע נוסף על העסקה</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5</a:t>
            </a:fld>
            <a:endParaRPr lang="he-IL" dirty="0"/>
          </a:p>
        </p:txBody>
      </p:sp>
    </p:spTree>
    <p:extLst>
      <p:ext uri="{BB962C8B-B14F-4D97-AF65-F5344CB8AC3E}">
        <p14:creationId xmlns:p14="http://schemas.microsoft.com/office/powerpoint/2010/main" val="267117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את תהליך ההרכשה עשינו בעזרת תוסף סלניום וחבילת </a:t>
            </a:r>
            <a:r>
              <a:rPr lang="he-IL" dirty="0" err="1"/>
              <a:t>ביוטיפול</a:t>
            </a:r>
            <a:r>
              <a:rPr lang="he-IL" dirty="0"/>
              <a:t> </a:t>
            </a:r>
            <a:r>
              <a:rPr lang="he-IL" dirty="0" err="1"/>
              <a:t>סופ</a:t>
            </a:r>
            <a:r>
              <a:rPr lang="he-IL" dirty="0"/>
              <a:t>. בשקף זה, רואים את האיתחול של הסלניום תוך התקנת חוסם פרסומות על מנת שלא יפריעו להרכשה</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6</a:t>
            </a:fld>
            <a:endParaRPr lang="he-IL" dirty="0"/>
          </a:p>
        </p:txBody>
      </p:sp>
    </p:spTree>
    <p:extLst>
      <p:ext uri="{BB962C8B-B14F-4D97-AF65-F5344CB8AC3E}">
        <p14:creationId xmlns:p14="http://schemas.microsoft.com/office/powerpoint/2010/main" val="320988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זו הפונקציה הראשית, בה אנחנו מגדירים את הרשימות שמייצגות את עמודות ה</a:t>
            </a:r>
            <a:r>
              <a:rPr lang="en-US" dirty="0" err="1"/>
              <a:t>df</a:t>
            </a:r>
            <a:r>
              <a:rPr lang="he-IL" dirty="0"/>
              <a:t> ועוברים על מספר דפים מוגדר.</a:t>
            </a:r>
          </a:p>
          <a:p>
            <a:r>
              <a:rPr lang="he-IL" dirty="0"/>
              <a:t>הפונקציה הזו נעזרת בכמה פונקציות נוספות</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7</a:t>
            </a:fld>
            <a:endParaRPr lang="he-IL" dirty="0"/>
          </a:p>
        </p:txBody>
      </p:sp>
    </p:spTree>
    <p:extLst>
      <p:ext uri="{BB962C8B-B14F-4D97-AF65-F5344CB8AC3E}">
        <p14:creationId xmlns:p14="http://schemas.microsoft.com/office/powerpoint/2010/main" val="269040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קליק און </a:t>
            </a:r>
            <a:r>
              <a:rPr lang="he-IL" dirty="0" err="1"/>
              <a:t>רואוז</a:t>
            </a:r>
            <a:r>
              <a:rPr lang="he-IL" dirty="0"/>
              <a:t> לוחצת על כל שורות הטבלה</a:t>
            </a:r>
          </a:p>
          <a:p>
            <a:r>
              <a:rPr lang="he-IL" dirty="0"/>
              <a:t>קליק </a:t>
            </a:r>
            <a:r>
              <a:rPr lang="he-IL" dirty="0" err="1"/>
              <a:t>נקסט</a:t>
            </a:r>
            <a:r>
              <a:rPr lang="he-IL" dirty="0"/>
              <a:t> פייג' עוברת לדף הבא בסיום של הדף הנוכחי</a:t>
            </a:r>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8</a:t>
            </a:fld>
            <a:endParaRPr lang="he-IL" dirty="0"/>
          </a:p>
        </p:txBody>
      </p:sp>
    </p:spTree>
    <p:extLst>
      <p:ext uri="{BB962C8B-B14F-4D97-AF65-F5344CB8AC3E}">
        <p14:creationId xmlns:p14="http://schemas.microsoft.com/office/powerpoint/2010/main" val="1945110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t>קריאייט</a:t>
            </a:r>
            <a:r>
              <a:rPr lang="he-IL" dirty="0"/>
              <a:t> ליסט יוצרת לנו את הרשימות שלנו. היא מקבלת את כל הרשימות ומחזירה אותן לאחר המילוי.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הפונקציה נעזרת בכמה פונקציות נוספות: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t>אפדייט</a:t>
            </a:r>
            <a:r>
              <a:rPr lang="he-IL" dirty="0"/>
              <a:t> יו-אר-אל לוקחת את העמוד הנוכחי ושואבת את התוכן לתוך שני משתנים עליהם </a:t>
            </a:r>
            <a:r>
              <a:rPr lang="he-IL" dirty="0" err="1"/>
              <a:t>קריאייט</a:t>
            </a:r>
            <a:r>
              <a:rPr lang="he-IL" dirty="0"/>
              <a:t> ליסט עובדת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בחלק זה של הקוד אנחנו שואבים את המידע הבסיסי של הטבלה.</a:t>
            </a:r>
          </a:p>
          <a:p>
            <a:endParaRPr lang="he-IL" dirty="0"/>
          </a:p>
        </p:txBody>
      </p:sp>
      <p:sp>
        <p:nvSpPr>
          <p:cNvPr id="4" name="מציין מיקום של מספר שקופית 3"/>
          <p:cNvSpPr>
            <a:spLocks noGrp="1"/>
          </p:cNvSpPr>
          <p:nvPr>
            <p:ph type="sldNum" sz="quarter" idx="5"/>
          </p:nvPr>
        </p:nvSpPr>
        <p:spPr/>
        <p:txBody>
          <a:bodyPr/>
          <a:lstStyle/>
          <a:p>
            <a:fld id="{A218B4CB-6BE3-46EE-819E-BC6A35AA8682}" type="slidenum">
              <a:rPr lang="he-IL" smtClean="0"/>
              <a:t>9</a:t>
            </a:fld>
            <a:endParaRPr lang="he-IL" dirty="0"/>
          </a:p>
        </p:txBody>
      </p:sp>
    </p:spTree>
    <p:extLst>
      <p:ext uri="{BB962C8B-B14F-4D97-AF65-F5344CB8AC3E}">
        <p14:creationId xmlns:p14="http://schemas.microsoft.com/office/powerpoint/2010/main" val="982193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3310790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41082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3378254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80503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5" name="Footer Placeholder 4"/>
          <p:cNvSpPr>
            <a:spLocks noGrp="1"/>
          </p:cNvSpPr>
          <p:nvPr>
            <p:ph type="ftr" sz="quarter" idx="11"/>
          </p:nvPr>
        </p:nvSpPr>
        <p:spPr/>
        <p:txBody>
          <a:bodyPr/>
          <a:lstStyle/>
          <a:p>
            <a:endParaRPr lang="he-IL" dirty="0"/>
          </a:p>
        </p:txBody>
      </p:sp>
      <p:sp>
        <p:nvSpPr>
          <p:cNvPr id="6" name="Slide Number Placeholder 5"/>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400734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6" name="Footer Placeholder 5"/>
          <p:cNvSpPr>
            <a:spLocks noGrp="1"/>
          </p:cNvSpPr>
          <p:nvPr>
            <p:ph type="ftr" sz="quarter" idx="11"/>
          </p:nvPr>
        </p:nvSpPr>
        <p:spPr/>
        <p:txBody>
          <a:bodyPr/>
          <a:lstStyle/>
          <a:p>
            <a:endParaRPr lang="he-IL" dirty="0"/>
          </a:p>
        </p:txBody>
      </p:sp>
      <p:sp>
        <p:nvSpPr>
          <p:cNvPr id="7" name="Slide Number Placeholder 6"/>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267186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8" name="Footer Placeholder 7"/>
          <p:cNvSpPr>
            <a:spLocks noGrp="1"/>
          </p:cNvSpPr>
          <p:nvPr>
            <p:ph type="ftr" sz="quarter" idx="11"/>
          </p:nvPr>
        </p:nvSpPr>
        <p:spPr/>
        <p:txBody>
          <a:bodyPr/>
          <a:lstStyle/>
          <a:p>
            <a:endParaRPr lang="he-IL" dirty="0"/>
          </a:p>
        </p:txBody>
      </p:sp>
      <p:sp>
        <p:nvSpPr>
          <p:cNvPr id="9" name="Slide Number Placeholder 8"/>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602845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4" name="Footer Placeholder 3"/>
          <p:cNvSpPr>
            <a:spLocks noGrp="1"/>
          </p:cNvSpPr>
          <p:nvPr>
            <p:ph type="ftr" sz="quarter" idx="11"/>
          </p:nvPr>
        </p:nvSpPr>
        <p:spPr/>
        <p:txBody>
          <a:bodyPr/>
          <a:lstStyle/>
          <a:p>
            <a:endParaRPr lang="he-IL" dirty="0"/>
          </a:p>
        </p:txBody>
      </p:sp>
      <p:sp>
        <p:nvSpPr>
          <p:cNvPr id="5" name="Slide Number Placeholder 4"/>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29716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3" name="Footer Placeholder 2"/>
          <p:cNvSpPr>
            <a:spLocks noGrp="1"/>
          </p:cNvSpPr>
          <p:nvPr>
            <p:ph type="ftr" sz="quarter" idx="11"/>
          </p:nvPr>
        </p:nvSpPr>
        <p:spPr/>
        <p:txBody>
          <a:bodyPr/>
          <a:lstStyle/>
          <a:p>
            <a:endParaRPr lang="he-IL" dirty="0"/>
          </a:p>
        </p:txBody>
      </p:sp>
      <p:sp>
        <p:nvSpPr>
          <p:cNvPr id="4" name="Slide Number Placeholder 3"/>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2892544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6" name="Footer Placeholder 5"/>
          <p:cNvSpPr>
            <a:spLocks noGrp="1"/>
          </p:cNvSpPr>
          <p:nvPr>
            <p:ph type="ftr" sz="quarter" idx="11"/>
          </p:nvPr>
        </p:nvSpPr>
        <p:spPr/>
        <p:txBody>
          <a:bodyPr/>
          <a:lstStyle/>
          <a:p>
            <a:endParaRPr lang="he-IL" dirty="0"/>
          </a:p>
        </p:txBody>
      </p:sp>
      <p:sp>
        <p:nvSpPr>
          <p:cNvPr id="7" name="Slide Number Placeholder 6"/>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316594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dirty="0"/>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2E02258-DDD0-4E89-AB4B-845CFFB4E815}" type="datetimeFigureOut">
              <a:rPr lang="he-IL" smtClean="0"/>
              <a:t>י"ט/שבט/תשפ"ג</a:t>
            </a:fld>
            <a:endParaRPr lang="he-IL" dirty="0"/>
          </a:p>
        </p:txBody>
      </p:sp>
      <p:sp>
        <p:nvSpPr>
          <p:cNvPr id="6" name="Footer Placeholder 5"/>
          <p:cNvSpPr>
            <a:spLocks noGrp="1"/>
          </p:cNvSpPr>
          <p:nvPr>
            <p:ph type="ftr" sz="quarter" idx="11"/>
          </p:nvPr>
        </p:nvSpPr>
        <p:spPr/>
        <p:txBody>
          <a:bodyPr/>
          <a:lstStyle/>
          <a:p>
            <a:endParaRPr lang="he-IL" dirty="0"/>
          </a:p>
        </p:txBody>
      </p:sp>
      <p:sp>
        <p:nvSpPr>
          <p:cNvPr id="7" name="Slide Number Placeholder 6"/>
          <p:cNvSpPr>
            <a:spLocks noGrp="1"/>
          </p:cNvSpPr>
          <p:nvPr>
            <p:ph type="sldNum" sz="quarter" idx="12"/>
          </p:nvPr>
        </p:nvSpPr>
        <p:spPr/>
        <p:txBody>
          <a:bodyPr/>
          <a:lstStyle/>
          <a:p>
            <a:fld id="{022834BD-B410-4B67-848B-5C998EB6C20C}" type="slidenum">
              <a:rPr lang="he-IL" smtClean="0"/>
              <a:t>‹#›</a:t>
            </a:fld>
            <a:endParaRPr lang="he-IL" dirty="0"/>
          </a:p>
        </p:txBody>
      </p:sp>
    </p:spTree>
    <p:extLst>
      <p:ext uri="{BB962C8B-B14F-4D97-AF65-F5344CB8AC3E}">
        <p14:creationId xmlns:p14="http://schemas.microsoft.com/office/powerpoint/2010/main" val="3001043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E02258-DDD0-4E89-AB4B-845CFFB4E815}" type="datetimeFigureOut">
              <a:rPr lang="he-IL" smtClean="0"/>
              <a:t>י"ט/שבט/תשפ"ג</a:t>
            </a:fld>
            <a:endParaRPr lang="he-IL"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2834BD-B410-4B67-848B-5C998EB6C20C}" type="slidenum">
              <a:rPr lang="he-IL" smtClean="0"/>
              <a:t>‹#›</a:t>
            </a:fld>
            <a:endParaRPr lang="he-IL" dirty="0"/>
          </a:p>
        </p:txBody>
      </p:sp>
    </p:spTree>
    <p:extLst>
      <p:ext uri="{BB962C8B-B14F-4D97-AF65-F5344CB8AC3E}">
        <p14:creationId xmlns:p14="http://schemas.microsoft.com/office/powerpoint/2010/main" val="15569985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cbs.gov.il/he/settlements/Pages/default.aspx"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32.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ad.co.il/nadlanprice"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547BFA79-16F2-343E-33DA-6A5D396CBDB7}"/>
              </a:ext>
            </a:extLst>
          </p:cNvPr>
          <p:cNvSpPr/>
          <p:nvPr/>
        </p:nvSpPr>
        <p:spPr>
          <a:xfrm>
            <a:off x="-1" y="0"/>
            <a:ext cx="12192001" cy="6858000"/>
          </a:xfrm>
          <a:prstGeom prst="rect">
            <a:avLst/>
          </a:prstGeom>
          <a:blipFill dpi="0" rotWithShape="1">
            <a:blip r:embed="rId3">
              <a:alphaModFix amt="6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t="-13865" b="-70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תיבת טקסט 3">
            <a:extLst>
              <a:ext uri="{FF2B5EF4-FFF2-40B4-BE49-F238E27FC236}">
                <a16:creationId xmlns:a16="http://schemas.microsoft.com/office/drawing/2014/main" id="{419919F8-0BBA-F1C3-AAA3-666EDE11EFED}"/>
              </a:ext>
            </a:extLst>
          </p:cNvPr>
          <p:cNvSpPr txBox="1"/>
          <p:nvPr/>
        </p:nvSpPr>
        <p:spPr>
          <a:xfrm>
            <a:off x="2529840" y="2222712"/>
            <a:ext cx="7132320" cy="461665"/>
          </a:xfrm>
          <a:prstGeom prst="rect">
            <a:avLst/>
          </a:prstGeom>
          <a:noFill/>
        </p:spPr>
        <p:txBody>
          <a:bodyPr wrap="square" rtlCol="1">
            <a:spAutoFit/>
          </a:bodyPr>
          <a:lstStyle/>
          <a:p>
            <a:pPr algn="ctr" rtl="1"/>
            <a:r>
              <a:rPr lang="he-IL" sz="2400" b="1" dirty="0">
                <a:latin typeface="Segoe UI Light" panose="020B0502040204020203" pitchFamily="34" charset="0"/>
                <a:cs typeface="Segoe UI Light" panose="020B0502040204020203" pitchFamily="34" charset="0"/>
              </a:rPr>
              <a:t>האם ניתן לחזות מחיר דירה על פי מאפייניה?</a:t>
            </a:r>
          </a:p>
        </p:txBody>
      </p:sp>
      <p:sp>
        <p:nvSpPr>
          <p:cNvPr id="3" name="תיבת טקסט 2">
            <a:extLst>
              <a:ext uri="{FF2B5EF4-FFF2-40B4-BE49-F238E27FC236}">
                <a16:creationId xmlns:a16="http://schemas.microsoft.com/office/drawing/2014/main" id="{CA888F5D-7660-2D29-F705-ADCF8B057104}"/>
              </a:ext>
            </a:extLst>
          </p:cNvPr>
          <p:cNvSpPr txBox="1"/>
          <p:nvPr/>
        </p:nvSpPr>
        <p:spPr>
          <a:xfrm>
            <a:off x="3593691" y="256130"/>
            <a:ext cx="4670322" cy="1323439"/>
          </a:xfrm>
          <a:prstGeom prst="rect">
            <a:avLst/>
          </a:prstGeom>
          <a:noFill/>
        </p:spPr>
        <p:txBody>
          <a:bodyPr wrap="square" rtlCol="1">
            <a:spAutoFit/>
          </a:bodyPr>
          <a:lstStyle/>
          <a:p>
            <a:pPr algn="ctr" rtl="1"/>
            <a:r>
              <a:rPr lang="en-US" sz="8000" b="1" dirty="0">
                <a:latin typeface="Segoe UI Light" panose="020B0502040204020203" pitchFamily="34" charset="0"/>
                <a:cs typeface="Segoe UI Light" panose="020B0502040204020203" pitchFamily="34" charset="0"/>
              </a:rPr>
              <a:t>Nadlan-IL</a:t>
            </a:r>
            <a:endParaRPr lang="he-IL" sz="8000" b="1" dirty="0">
              <a:latin typeface="Segoe UI Light" panose="020B0502040204020203" pitchFamily="34" charset="0"/>
              <a:cs typeface="Segoe UI Light" panose="020B0502040204020203" pitchFamily="34" charset="0"/>
            </a:endParaRPr>
          </a:p>
        </p:txBody>
      </p:sp>
      <p:sp>
        <p:nvSpPr>
          <p:cNvPr id="5" name="תיבת טקסט 4">
            <a:extLst>
              <a:ext uri="{FF2B5EF4-FFF2-40B4-BE49-F238E27FC236}">
                <a16:creationId xmlns:a16="http://schemas.microsoft.com/office/drawing/2014/main" id="{801B223C-A83C-CC74-BE5C-F00E57194DBF}"/>
              </a:ext>
            </a:extLst>
          </p:cNvPr>
          <p:cNvSpPr txBox="1"/>
          <p:nvPr/>
        </p:nvSpPr>
        <p:spPr>
          <a:xfrm>
            <a:off x="-1451465" y="6396335"/>
            <a:ext cx="7132320" cy="461665"/>
          </a:xfrm>
          <a:prstGeom prst="rect">
            <a:avLst/>
          </a:prstGeom>
          <a:noFill/>
        </p:spPr>
        <p:txBody>
          <a:bodyPr wrap="square" rtlCol="1">
            <a:spAutoFit/>
          </a:bodyPr>
          <a:lstStyle/>
          <a:p>
            <a:pPr algn="ctr" rtl="1"/>
            <a:r>
              <a:rPr lang="he-IL" sz="2400" b="1" dirty="0">
                <a:latin typeface="Segoe UI Light" panose="020B0502040204020203" pitchFamily="34" charset="0"/>
                <a:cs typeface="Segoe UI Light" panose="020B0502040204020203" pitchFamily="34" charset="0"/>
              </a:rPr>
              <a:t>ניקיטה בורוכוב, מתנאל שחמורוב</a:t>
            </a:r>
          </a:p>
        </p:txBody>
      </p:sp>
    </p:spTree>
    <p:extLst>
      <p:ext uri="{BB962C8B-B14F-4D97-AF65-F5344CB8AC3E}">
        <p14:creationId xmlns:p14="http://schemas.microsoft.com/office/powerpoint/2010/main" val="230388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6BEE25FD-55DC-9CEC-4E31-0D80EAFCC7DD}"/>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תיבת טקסט 2">
            <a:extLst>
              <a:ext uri="{FF2B5EF4-FFF2-40B4-BE49-F238E27FC236}">
                <a16:creationId xmlns:a16="http://schemas.microsoft.com/office/drawing/2014/main" id="{BCFB952B-516D-3981-965E-5745D48BA29F}"/>
              </a:ext>
            </a:extLst>
          </p:cNvPr>
          <p:cNvSpPr txBox="1"/>
          <p:nvPr/>
        </p:nvSpPr>
        <p:spPr>
          <a:xfrm>
            <a:off x="7667533" y="1879295"/>
            <a:ext cx="4098050" cy="2308324"/>
          </a:xfrm>
          <a:prstGeom prst="rect">
            <a:avLst/>
          </a:prstGeom>
          <a:noFill/>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לאחר מכן, אנחנו לוקחים מידע נוסף על העסקה מתוך המידע שנפתח כאשר לחצנו על שורות הטבלה עם הסלניום. החלטנו לקחת את הנתונים של מספר הדירה, מהות הנכס, שטח חצר ומספר חניות רשומות. אם חלק נתונים אלו חסרים נכניס </a:t>
            </a:r>
            <a:r>
              <a:rPr lang="en-US" dirty="0"/>
              <a:t>NAN</a:t>
            </a:r>
            <a:r>
              <a:rPr lang="he-IL" dirty="0"/>
              <a:t> בעמודה המתאימה בטבלה.</a:t>
            </a:r>
          </a:p>
        </p:txBody>
      </p:sp>
      <p:pic>
        <p:nvPicPr>
          <p:cNvPr id="6" name="תמונה 5">
            <a:extLst>
              <a:ext uri="{FF2B5EF4-FFF2-40B4-BE49-F238E27FC236}">
                <a16:creationId xmlns:a16="http://schemas.microsoft.com/office/drawing/2014/main" id="{ECA35395-85CD-7D73-EF3D-E13F2E5616A1}"/>
              </a:ext>
            </a:extLst>
          </p:cNvPr>
          <p:cNvPicPr>
            <a:picLocks noChangeAspect="1"/>
          </p:cNvPicPr>
          <p:nvPr/>
        </p:nvPicPr>
        <p:blipFill>
          <a:blip r:embed="rId3"/>
          <a:stretch>
            <a:fillRect/>
          </a:stretch>
        </p:blipFill>
        <p:spPr>
          <a:xfrm>
            <a:off x="7667533" y="5012174"/>
            <a:ext cx="4098050" cy="1484940"/>
          </a:xfrm>
          <a:prstGeom prst="rect">
            <a:avLst/>
          </a:prstGeom>
          <a:effectLst>
            <a:glow rad="101600">
              <a:schemeClr val="accent1">
                <a:satMod val="175000"/>
                <a:alpha val="40000"/>
              </a:schemeClr>
            </a:glow>
          </a:effectLst>
        </p:spPr>
      </p:pic>
      <p:sp>
        <p:nvSpPr>
          <p:cNvPr id="10" name="תיבת טקסט 9">
            <a:extLst>
              <a:ext uri="{FF2B5EF4-FFF2-40B4-BE49-F238E27FC236}">
                <a16:creationId xmlns:a16="http://schemas.microsoft.com/office/drawing/2014/main" id="{BA203094-CC66-AF4D-B2DB-2265440F9933}"/>
              </a:ext>
            </a:extLst>
          </p:cNvPr>
          <p:cNvSpPr txBox="1"/>
          <p:nvPr/>
        </p:nvSpPr>
        <p:spPr>
          <a:xfrm>
            <a:off x="7667533" y="6158560"/>
            <a:ext cx="4098050" cy="338554"/>
          </a:xfrm>
          <a:prstGeom prst="rect">
            <a:avLst/>
          </a:prstGeom>
          <a:solidFill>
            <a:schemeClr val="bg1"/>
          </a:solidFill>
          <a:ln w="28575">
            <a:solidFill>
              <a:schemeClr val="tx1"/>
            </a:solidFill>
          </a:ln>
        </p:spPr>
        <p:txBody>
          <a:bodyPr wrap="square" rtlCol="1">
            <a:spAutoFit/>
          </a:bodyPr>
          <a:lstStyle/>
          <a:p>
            <a:pPr algn="r" rtl="1"/>
            <a:r>
              <a:rPr lang="he-IL" sz="1600" dirty="0">
                <a:latin typeface="Segoe UI Semilight" panose="020B0402040204020203" pitchFamily="34" charset="0"/>
                <a:cs typeface="Segoe UI Semilight" panose="020B0402040204020203" pitchFamily="34" charset="0"/>
              </a:rPr>
              <a:t>פונקציה המחפשת אם </a:t>
            </a:r>
            <a:r>
              <a:rPr lang="en-US" sz="1600" dirty="0">
                <a:latin typeface="Segoe UI Semilight" panose="020B0402040204020203" pitchFamily="34" charset="0"/>
                <a:cs typeface="Segoe UI Semilight" panose="020B0402040204020203" pitchFamily="34" charset="0"/>
              </a:rPr>
              <a:t>pattern</a:t>
            </a:r>
            <a:r>
              <a:rPr lang="he-IL" sz="1600" dirty="0">
                <a:latin typeface="Segoe UI Semilight" panose="020B0402040204020203" pitchFamily="34" charset="0"/>
                <a:cs typeface="Segoe UI Semilight" panose="020B0402040204020203" pitchFamily="34" charset="0"/>
              </a:rPr>
              <a:t> נמצא ברשימה</a:t>
            </a:r>
          </a:p>
        </p:txBody>
      </p:sp>
      <p:sp>
        <p:nvSpPr>
          <p:cNvPr id="4" name="תיבת טקסט 3">
            <a:extLst>
              <a:ext uri="{FF2B5EF4-FFF2-40B4-BE49-F238E27FC236}">
                <a16:creationId xmlns:a16="http://schemas.microsoft.com/office/drawing/2014/main" id="{8F0C6A6D-8CAE-DB2E-7AB5-57B628AFCF57}"/>
              </a:ext>
            </a:extLst>
          </p:cNvPr>
          <p:cNvSpPr txBox="1"/>
          <p:nvPr/>
        </p:nvSpPr>
        <p:spPr>
          <a:xfrm>
            <a:off x="9181150" y="152283"/>
            <a:ext cx="2755884" cy="523220"/>
          </a:xfrm>
          <a:prstGeom prst="rect">
            <a:avLst/>
          </a:prstGeom>
          <a:noFill/>
        </p:spPr>
        <p:txBody>
          <a:bodyPr wrap="none" rtlCol="1">
            <a:spAutoFit/>
          </a:bodyPr>
          <a:lstStyle/>
          <a:p>
            <a:pPr algn="r" rtl="1"/>
            <a:r>
              <a:rPr lang="he-IL" sz="2800" b="1" dirty="0">
                <a:latin typeface="Gisha" panose="020B0502040204020203" pitchFamily="34" charset="-79"/>
                <a:cs typeface="Gisha" panose="020B0502040204020203" pitchFamily="34" charset="-79"/>
              </a:rPr>
              <a:t>הרכשת הנתונים</a:t>
            </a:r>
          </a:p>
        </p:txBody>
      </p:sp>
      <p:pic>
        <p:nvPicPr>
          <p:cNvPr id="12" name="תמונה 11">
            <a:extLst>
              <a:ext uri="{FF2B5EF4-FFF2-40B4-BE49-F238E27FC236}">
                <a16:creationId xmlns:a16="http://schemas.microsoft.com/office/drawing/2014/main" id="{7417724C-1CEC-15BC-7BB5-9CFC30365390}"/>
              </a:ext>
            </a:extLst>
          </p:cNvPr>
          <p:cNvPicPr>
            <a:picLocks noChangeAspect="1"/>
          </p:cNvPicPr>
          <p:nvPr/>
        </p:nvPicPr>
        <p:blipFill rotWithShape="1">
          <a:blip r:embed="rId4"/>
          <a:srcRect l="1596" t="67530" r="1563" b="25243"/>
          <a:stretch/>
        </p:blipFill>
        <p:spPr>
          <a:xfrm>
            <a:off x="469218" y="805198"/>
            <a:ext cx="11292871" cy="602327"/>
          </a:xfrm>
          <a:prstGeom prst="rect">
            <a:avLst/>
          </a:prstGeom>
        </p:spPr>
      </p:pic>
      <p:sp>
        <p:nvSpPr>
          <p:cNvPr id="13" name="מלבן 12">
            <a:extLst>
              <a:ext uri="{FF2B5EF4-FFF2-40B4-BE49-F238E27FC236}">
                <a16:creationId xmlns:a16="http://schemas.microsoft.com/office/drawing/2014/main" id="{634CF5CC-7D25-CEA3-06CA-481DF4AC80C1}"/>
              </a:ext>
            </a:extLst>
          </p:cNvPr>
          <p:cNvSpPr/>
          <p:nvPr/>
        </p:nvSpPr>
        <p:spPr>
          <a:xfrm>
            <a:off x="1476252" y="1230939"/>
            <a:ext cx="905256" cy="166255"/>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pic>
        <p:nvPicPr>
          <p:cNvPr id="14" name="תמונה 13">
            <a:extLst>
              <a:ext uri="{FF2B5EF4-FFF2-40B4-BE49-F238E27FC236}">
                <a16:creationId xmlns:a16="http://schemas.microsoft.com/office/drawing/2014/main" id="{D52A44C9-C945-1010-3F06-D242FA334307}"/>
              </a:ext>
            </a:extLst>
          </p:cNvPr>
          <p:cNvPicPr>
            <a:picLocks noChangeAspect="1"/>
          </p:cNvPicPr>
          <p:nvPr/>
        </p:nvPicPr>
        <p:blipFill rotWithShape="1">
          <a:blip r:embed="rId5"/>
          <a:srcRect r="8267"/>
          <a:stretch/>
        </p:blipFill>
        <p:spPr>
          <a:xfrm>
            <a:off x="469218" y="1880782"/>
            <a:ext cx="6277383" cy="3340021"/>
          </a:xfrm>
          <a:prstGeom prst="rect">
            <a:avLst/>
          </a:prstGeom>
          <a:effectLst>
            <a:glow rad="139700">
              <a:schemeClr val="accent6">
                <a:satMod val="175000"/>
                <a:alpha val="40000"/>
              </a:schemeClr>
            </a:glow>
          </a:effectLst>
        </p:spPr>
      </p:pic>
      <p:pic>
        <p:nvPicPr>
          <p:cNvPr id="11" name="תמונה 10">
            <a:extLst>
              <a:ext uri="{FF2B5EF4-FFF2-40B4-BE49-F238E27FC236}">
                <a16:creationId xmlns:a16="http://schemas.microsoft.com/office/drawing/2014/main" id="{32EF03CC-945A-2889-9310-450146C69589}"/>
              </a:ext>
            </a:extLst>
          </p:cNvPr>
          <p:cNvPicPr>
            <a:picLocks noChangeAspect="1"/>
          </p:cNvPicPr>
          <p:nvPr/>
        </p:nvPicPr>
        <p:blipFill>
          <a:blip r:embed="rId6"/>
          <a:stretch>
            <a:fillRect/>
          </a:stretch>
        </p:blipFill>
        <p:spPr>
          <a:xfrm>
            <a:off x="2766144" y="2555799"/>
            <a:ext cx="4358556" cy="3941315"/>
          </a:xfrm>
          <a:prstGeom prst="rect">
            <a:avLst/>
          </a:prstGeom>
          <a:effectLst>
            <a:glow rad="139700">
              <a:schemeClr val="accent6">
                <a:satMod val="175000"/>
                <a:alpha val="40000"/>
              </a:schemeClr>
            </a:glow>
          </a:effectLst>
        </p:spPr>
      </p:pic>
      <p:sp>
        <p:nvSpPr>
          <p:cNvPr id="7" name="מלבן 6">
            <a:extLst>
              <a:ext uri="{FF2B5EF4-FFF2-40B4-BE49-F238E27FC236}">
                <a16:creationId xmlns:a16="http://schemas.microsoft.com/office/drawing/2014/main" id="{3F7397DF-623F-0CE2-BB76-F9AE180F191A}"/>
              </a:ext>
            </a:extLst>
          </p:cNvPr>
          <p:cNvSpPr/>
          <p:nvPr/>
        </p:nvSpPr>
        <p:spPr>
          <a:xfrm>
            <a:off x="4347661" y="3778392"/>
            <a:ext cx="1719764" cy="192261"/>
          </a:xfrm>
          <a:prstGeom prst="rect">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2104995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B197C5CC-87E3-31B0-F19A-B8CE897A18A1}"/>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תיבת טקסט 3">
            <a:extLst>
              <a:ext uri="{FF2B5EF4-FFF2-40B4-BE49-F238E27FC236}">
                <a16:creationId xmlns:a16="http://schemas.microsoft.com/office/drawing/2014/main" id="{15D4B847-76F2-38D9-2DF9-3F46C747EBDD}"/>
              </a:ext>
            </a:extLst>
          </p:cNvPr>
          <p:cNvSpPr txBox="1"/>
          <p:nvPr/>
        </p:nvSpPr>
        <p:spPr>
          <a:xfrm>
            <a:off x="9181150" y="152283"/>
            <a:ext cx="2755884" cy="523220"/>
          </a:xfrm>
          <a:prstGeom prst="rect">
            <a:avLst/>
          </a:prstGeom>
          <a:noFill/>
        </p:spPr>
        <p:txBody>
          <a:bodyPr wrap="none" rtlCol="1">
            <a:spAutoFit/>
          </a:bodyPr>
          <a:lstStyle/>
          <a:p>
            <a:pPr algn="r" rtl="1"/>
            <a:r>
              <a:rPr lang="he-IL" sz="2800" b="1" dirty="0">
                <a:latin typeface="Gisha" panose="020B0502040204020203" pitchFamily="34" charset="-79"/>
                <a:cs typeface="Gisha" panose="020B0502040204020203" pitchFamily="34" charset="-79"/>
              </a:rPr>
              <a:t>הרכשת הנתונים</a:t>
            </a:r>
          </a:p>
        </p:txBody>
      </p:sp>
      <p:pic>
        <p:nvPicPr>
          <p:cNvPr id="9" name="תמונה 8">
            <a:extLst>
              <a:ext uri="{FF2B5EF4-FFF2-40B4-BE49-F238E27FC236}">
                <a16:creationId xmlns:a16="http://schemas.microsoft.com/office/drawing/2014/main" id="{9943C21D-30BE-42FB-D0E7-8DB91122080C}"/>
              </a:ext>
            </a:extLst>
          </p:cNvPr>
          <p:cNvPicPr>
            <a:picLocks noChangeAspect="1"/>
          </p:cNvPicPr>
          <p:nvPr/>
        </p:nvPicPr>
        <p:blipFill rotWithShape="1">
          <a:blip r:embed="rId3"/>
          <a:srcRect l="1596" t="67530" r="1563" b="25243"/>
          <a:stretch/>
        </p:blipFill>
        <p:spPr>
          <a:xfrm>
            <a:off x="469218" y="805198"/>
            <a:ext cx="11292871" cy="602327"/>
          </a:xfrm>
          <a:prstGeom prst="rect">
            <a:avLst/>
          </a:prstGeom>
        </p:spPr>
      </p:pic>
      <p:sp>
        <p:nvSpPr>
          <p:cNvPr id="11" name="מלבן 10">
            <a:extLst>
              <a:ext uri="{FF2B5EF4-FFF2-40B4-BE49-F238E27FC236}">
                <a16:creationId xmlns:a16="http://schemas.microsoft.com/office/drawing/2014/main" id="{B85F1DD3-F7D2-3A12-AFC3-15F27144EF56}"/>
              </a:ext>
            </a:extLst>
          </p:cNvPr>
          <p:cNvSpPr/>
          <p:nvPr/>
        </p:nvSpPr>
        <p:spPr>
          <a:xfrm>
            <a:off x="1476252" y="1230939"/>
            <a:ext cx="905256" cy="166255"/>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10" name="תיבת טקסט 9">
            <a:extLst>
              <a:ext uri="{FF2B5EF4-FFF2-40B4-BE49-F238E27FC236}">
                <a16:creationId xmlns:a16="http://schemas.microsoft.com/office/drawing/2014/main" id="{40F2638C-1204-DDF8-A815-26FC9F9E55DE}"/>
              </a:ext>
            </a:extLst>
          </p:cNvPr>
          <p:cNvSpPr txBox="1"/>
          <p:nvPr/>
        </p:nvSpPr>
        <p:spPr>
          <a:xfrm>
            <a:off x="429911" y="1842923"/>
            <a:ext cx="3085418" cy="4801314"/>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קטע קוד זה הינו המשך של הפונקציה </a:t>
            </a:r>
            <a:r>
              <a:rPr lang="en-US" dirty="0"/>
              <a:t>createList</a:t>
            </a:r>
            <a:r>
              <a:rPr lang="he-IL" dirty="0"/>
              <a:t> שהוספנו עקב חוסר עקביות במספר הרשומות בכל דף או כישלון של הסלניום ללחוץ על כל השורות של הטבלה. הוספנו בדיקה שמשווה את אורכי הרשימות בין הנתונים ששאבנו מחלקי הטבלה השונים. במידה ומצאנו חוסר התאמה, איחזרנו את אורכי הרשימות לאורכים בכניסה לפונקציה ועשינו את שאיבת הנתונים מחדש. תהליך זה יתבצע עד אשר אורכי הרשימות יהיו שווים.</a:t>
            </a:r>
          </a:p>
          <a:p>
            <a:r>
              <a:rPr lang="he-IL" dirty="0"/>
              <a:t>כשנסיים את התהליך, נצא מהפונקציה.</a:t>
            </a:r>
          </a:p>
        </p:txBody>
      </p:sp>
      <p:pic>
        <p:nvPicPr>
          <p:cNvPr id="3" name="תמונה 2">
            <a:extLst>
              <a:ext uri="{FF2B5EF4-FFF2-40B4-BE49-F238E27FC236}">
                <a16:creationId xmlns:a16="http://schemas.microsoft.com/office/drawing/2014/main" id="{65BBED76-13C0-6BAC-293D-65A19E2FE360}"/>
              </a:ext>
            </a:extLst>
          </p:cNvPr>
          <p:cNvPicPr>
            <a:picLocks noChangeAspect="1"/>
          </p:cNvPicPr>
          <p:nvPr/>
        </p:nvPicPr>
        <p:blipFill rotWithShape="1">
          <a:blip r:embed="rId4"/>
          <a:srcRect r="11815"/>
          <a:stretch/>
        </p:blipFill>
        <p:spPr>
          <a:xfrm>
            <a:off x="3698681" y="1842923"/>
            <a:ext cx="8063408" cy="4819336"/>
          </a:xfrm>
          <a:prstGeom prst="rect">
            <a:avLst/>
          </a:prstGeom>
          <a:effectLst>
            <a:glow rad="139700">
              <a:schemeClr val="accent6">
                <a:satMod val="175000"/>
                <a:alpha val="40000"/>
              </a:schemeClr>
            </a:glow>
          </a:effectLst>
        </p:spPr>
      </p:pic>
    </p:spTree>
    <p:extLst>
      <p:ext uri="{BB962C8B-B14F-4D97-AF65-F5344CB8AC3E}">
        <p14:creationId xmlns:p14="http://schemas.microsoft.com/office/powerpoint/2010/main" val="339027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3EAE6DD3-0A40-F87B-243D-3DD07B58957E}"/>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תיבת טקסט 4">
            <a:extLst>
              <a:ext uri="{FF2B5EF4-FFF2-40B4-BE49-F238E27FC236}">
                <a16:creationId xmlns:a16="http://schemas.microsoft.com/office/drawing/2014/main" id="{8BCC044B-7595-47F3-9C2E-B28D1470102F}"/>
              </a:ext>
            </a:extLst>
          </p:cNvPr>
          <p:cNvSpPr txBox="1"/>
          <p:nvPr/>
        </p:nvSpPr>
        <p:spPr>
          <a:xfrm>
            <a:off x="1323975" y="663189"/>
            <a:ext cx="10494057" cy="369332"/>
          </a:xfrm>
          <a:prstGeom prst="rect">
            <a:avLst/>
          </a:prstGeom>
          <a:noFill/>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כדי לייעל את תהליך ההרכשה, הרצנו את הקוד על 33 מחשבים באחת ממעבדות המכללה</a:t>
            </a:r>
          </a:p>
        </p:txBody>
      </p:sp>
      <p:sp>
        <p:nvSpPr>
          <p:cNvPr id="6" name="תיבת טקסט 5">
            <a:extLst>
              <a:ext uri="{FF2B5EF4-FFF2-40B4-BE49-F238E27FC236}">
                <a16:creationId xmlns:a16="http://schemas.microsoft.com/office/drawing/2014/main" id="{AA52555D-852E-1ED2-AD1C-517105147018}"/>
              </a:ext>
            </a:extLst>
          </p:cNvPr>
          <p:cNvSpPr txBox="1"/>
          <p:nvPr/>
        </p:nvSpPr>
        <p:spPr>
          <a:xfrm>
            <a:off x="9181150" y="152283"/>
            <a:ext cx="2755884" cy="523220"/>
          </a:xfrm>
          <a:prstGeom prst="rect">
            <a:avLst/>
          </a:prstGeom>
          <a:noFill/>
        </p:spPr>
        <p:txBody>
          <a:bodyPr wrap="none" rtlCol="1">
            <a:spAutoFit/>
          </a:bodyPr>
          <a:lstStyle/>
          <a:p>
            <a:pPr algn="r" rtl="1"/>
            <a:r>
              <a:rPr lang="he-IL" sz="2800" b="1" dirty="0">
                <a:latin typeface="Gisha" panose="020B0502040204020203" pitchFamily="34" charset="-79"/>
                <a:cs typeface="Gisha" panose="020B0502040204020203" pitchFamily="34" charset="-79"/>
              </a:rPr>
              <a:t>הרכשת הנתונים</a:t>
            </a:r>
          </a:p>
        </p:txBody>
      </p:sp>
      <p:pic>
        <p:nvPicPr>
          <p:cNvPr id="7" name="20230113_135738">
            <a:hlinkClick r:id="" action="ppaction://media"/>
            <a:extLst>
              <a:ext uri="{FF2B5EF4-FFF2-40B4-BE49-F238E27FC236}">
                <a16:creationId xmlns:a16="http://schemas.microsoft.com/office/drawing/2014/main" id="{33197016-982D-2326-5E8D-35E8EAD94E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1233" y="1067615"/>
            <a:ext cx="10067432" cy="5662931"/>
          </a:xfrm>
          <a:prstGeom prst="rect">
            <a:avLst/>
          </a:prstGeom>
        </p:spPr>
      </p:pic>
    </p:spTree>
    <p:extLst>
      <p:ext uri="{BB962C8B-B14F-4D97-AF65-F5344CB8AC3E}">
        <p14:creationId xmlns:p14="http://schemas.microsoft.com/office/powerpoint/2010/main" val="325512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622B378F-A140-F674-6A47-E980E19A23E2}"/>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תיבת טקסט 11">
            <a:extLst>
              <a:ext uri="{FF2B5EF4-FFF2-40B4-BE49-F238E27FC236}">
                <a16:creationId xmlns:a16="http://schemas.microsoft.com/office/drawing/2014/main" id="{F864B9BF-45C6-1FB3-8873-E129A11BD03D}"/>
              </a:ext>
            </a:extLst>
          </p:cNvPr>
          <p:cNvSpPr txBox="1"/>
          <p:nvPr/>
        </p:nvSpPr>
        <p:spPr>
          <a:xfrm>
            <a:off x="1323975" y="663189"/>
            <a:ext cx="10494057" cy="646331"/>
          </a:xfrm>
          <a:prstGeom prst="rect">
            <a:avLst/>
          </a:prstGeom>
          <a:noFill/>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אחרי שסיימנו להרכיש נתונים, בנינו </a:t>
            </a:r>
            <a:r>
              <a:rPr lang="en-US" dirty="0"/>
              <a:t>dataframe</a:t>
            </a:r>
            <a:r>
              <a:rPr lang="he-IL" dirty="0"/>
              <a:t> בעזרת הרשימות ושמרנו אותו כקובץ </a:t>
            </a:r>
            <a:r>
              <a:rPr lang="en-US" dirty="0"/>
              <a:t>csv</a:t>
            </a:r>
            <a:r>
              <a:rPr lang="he-IL" dirty="0"/>
              <a:t>.</a:t>
            </a:r>
          </a:p>
          <a:p>
            <a:r>
              <a:rPr lang="he-IL" dirty="0"/>
              <a:t>לאחר חישוב, גודל ה-</a:t>
            </a:r>
            <a:r>
              <a:rPr lang="en-US" dirty="0"/>
              <a:t>dataframe</a:t>
            </a:r>
            <a:r>
              <a:rPr lang="he-IL" dirty="0"/>
              <a:t> שלנו (שורות כפול עמודות) הוא </a:t>
            </a:r>
            <a:r>
              <a:rPr lang="he-IL" b="1" dirty="0"/>
              <a:t>כמעט 5.73 מיליון</a:t>
            </a:r>
            <a:r>
              <a:rPr lang="he-IL" dirty="0"/>
              <a:t>!</a:t>
            </a:r>
          </a:p>
        </p:txBody>
      </p:sp>
      <p:pic>
        <p:nvPicPr>
          <p:cNvPr id="16" name="תמונה 15">
            <a:extLst>
              <a:ext uri="{FF2B5EF4-FFF2-40B4-BE49-F238E27FC236}">
                <a16:creationId xmlns:a16="http://schemas.microsoft.com/office/drawing/2014/main" id="{C5AF8787-44DB-585A-FD59-FC3622D779B2}"/>
              </a:ext>
            </a:extLst>
          </p:cNvPr>
          <p:cNvPicPr>
            <a:picLocks noChangeAspect="1"/>
          </p:cNvPicPr>
          <p:nvPr/>
        </p:nvPicPr>
        <p:blipFill rotWithShape="1">
          <a:blip r:embed="rId3">
            <a:clrChange>
              <a:clrFrom>
                <a:srgbClr val="FFFFFF"/>
              </a:clrFrom>
              <a:clrTo>
                <a:srgbClr val="FFFFFF">
                  <a:alpha val="0"/>
                </a:srgbClr>
              </a:clrTo>
            </a:clrChange>
          </a:blip>
          <a:srcRect l="642" t="19072" r="735" b="1919"/>
          <a:stretch/>
        </p:blipFill>
        <p:spPr>
          <a:xfrm>
            <a:off x="403500" y="2643823"/>
            <a:ext cx="11319282" cy="4150756"/>
          </a:xfrm>
          <a:prstGeom prst="rect">
            <a:avLst/>
          </a:prstGeom>
        </p:spPr>
      </p:pic>
      <p:sp>
        <p:nvSpPr>
          <p:cNvPr id="3" name="תיבת טקסט 2">
            <a:extLst>
              <a:ext uri="{FF2B5EF4-FFF2-40B4-BE49-F238E27FC236}">
                <a16:creationId xmlns:a16="http://schemas.microsoft.com/office/drawing/2014/main" id="{0FBDD51F-54FF-D0DC-FDE9-3A50CA37502F}"/>
              </a:ext>
            </a:extLst>
          </p:cNvPr>
          <p:cNvSpPr txBox="1"/>
          <p:nvPr/>
        </p:nvSpPr>
        <p:spPr>
          <a:xfrm>
            <a:off x="9181150" y="152283"/>
            <a:ext cx="2755884" cy="523220"/>
          </a:xfrm>
          <a:prstGeom prst="rect">
            <a:avLst/>
          </a:prstGeom>
          <a:noFill/>
        </p:spPr>
        <p:txBody>
          <a:bodyPr wrap="none" rtlCol="1">
            <a:spAutoFit/>
          </a:bodyPr>
          <a:lstStyle/>
          <a:p>
            <a:pPr algn="r" rtl="1"/>
            <a:r>
              <a:rPr lang="he-IL" sz="2800" b="1" dirty="0">
                <a:latin typeface="Gisha" panose="020B0502040204020203" pitchFamily="34" charset="-79"/>
                <a:cs typeface="Gisha" panose="020B0502040204020203" pitchFamily="34" charset="-79"/>
              </a:rPr>
              <a:t>הרכשת הנתונים</a:t>
            </a:r>
          </a:p>
        </p:txBody>
      </p:sp>
      <p:pic>
        <p:nvPicPr>
          <p:cNvPr id="14" name="תמונה 13">
            <a:extLst>
              <a:ext uri="{FF2B5EF4-FFF2-40B4-BE49-F238E27FC236}">
                <a16:creationId xmlns:a16="http://schemas.microsoft.com/office/drawing/2014/main" id="{26F06D43-379D-DA5A-EC6F-D77D98709377}"/>
              </a:ext>
            </a:extLst>
          </p:cNvPr>
          <p:cNvPicPr>
            <a:picLocks noChangeAspect="1"/>
          </p:cNvPicPr>
          <p:nvPr/>
        </p:nvPicPr>
        <p:blipFill rotWithShape="1">
          <a:blip r:embed="rId4"/>
          <a:srcRect b="17086"/>
          <a:stretch/>
        </p:blipFill>
        <p:spPr>
          <a:xfrm>
            <a:off x="403500" y="1361973"/>
            <a:ext cx="11319282" cy="1109327"/>
          </a:xfrm>
          <a:prstGeom prst="rect">
            <a:avLst/>
          </a:prstGeom>
        </p:spPr>
      </p:pic>
      <p:pic>
        <p:nvPicPr>
          <p:cNvPr id="4" name="תמונה 3">
            <a:extLst>
              <a:ext uri="{FF2B5EF4-FFF2-40B4-BE49-F238E27FC236}">
                <a16:creationId xmlns:a16="http://schemas.microsoft.com/office/drawing/2014/main" id="{601C7089-2F64-4FCB-6905-D8135BA1FCB3}"/>
              </a:ext>
            </a:extLst>
          </p:cNvPr>
          <p:cNvPicPr>
            <a:picLocks noChangeAspect="1"/>
          </p:cNvPicPr>
          <p:nvPr/>
        </p:nvPicPr>
        <p:blipFill rotWithShape="1">
          <a:blip r:embed="rId3"/>
          <a:srcRect l="642" t="25038" r="735" b="8674"/>
          <a:stretch/>
        </p:blipFill>
        <p:spPr>
          <a:xfrm>
            <a:off x="403500" y="2957209"/>
            <a:ext cx="11319282" cy="3482502"/>
          </a:xfrm>
          <a:prstGeom prst="rect">
            <a:avLst/>
          </a:prstGeom>
        </p:spPr>
      </p:pic>
    </p:spTree>
    <p:extLst>
      <p:ext uri="{BB962C8B-B14F-4D97-AF65-F5344CB8AC3E}">
        <p14:creationId xmlns:p14="http://schemas.microsoft.com/office/powerpoint/2010/main" val="1477767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60A4A1C9-E3DD-0B45-D5E1-D593D4917044}"/>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89B7ADC2-2FD0-94C5-512B-0CB159C559D7}"/>
              </a:ext>
            </a:extLst>
          </p:cNvPr>
          <p:cNvSpPr txBox="1"/>
          <p:nvPr/>
        </p:nvSpPr>
        <p:spPr>
          <a:xfrm>
            <a:off x="9817510" y="297233"/>
            <a:ext cx="1817103" cy="1077218"/>
          </a:xfrm>
          <a:prstGeom prst="rect">
            <a:avLst/>
          </a:prstGeom>
          <a:noFill/>
        </p:spPr>
        <p:txBody>
          <a:bodyPr wrap="square" rtlCol="0">
            <a:spAutoFit/>
          </a:bodyPr>
          <a:lstStyle/>
          <a:p>
            <a:pPr algn="r" rtl="1"/>
            <a:r>
              <a:rPr lang="he-IL" sz="3200" b="1" dirty="0">
                <a:latin typeface="Gisha" panose="020B0502040204020203" pitchFamily="34" charset="-79"/>
                <a:cs typeface="Gisha" panose="020B0502040204020203" pitchFamily="34" charset="-79"/>
              </a:rPr>
              <a:t>תהליך</a:t>
            </a:r>
          </a:p>
          <a:p>
            <a:pPr algn="r" rtl="1"/>
            <a:r>
              <a:rPr lang="he-IL" sz="3200" b="1" dirty="0">
                <a:latin typeface="Gisha" panose="020B0502040204020203" pitchFamily="34" charset="-79"/>
                <a:cs typeface="Gisha" panose="020B0502040204020203" pitchFamily="34" charset="-79"/>
              </a:rPr>
              <a:t>העבודה</a:t>
            </a:r>
            <a:endParaRPr lang="en-US" sz="3200" b="1" dirty="0">
              <a:latin typeface="Gisha" panose="020B0502040204020203" pitchFamily="34" charset="-79"/>
              <a:cs typeface="Gisha" panose="020B0502040204020203" pitchFamily="34" charset="-79"/>
            </a:endParaRPr>
          </a:p>
        </p:txBody>
      </p:sp>
      <p:sp>
        <p:nvSpPr>
          <p:cNvPr id="28" name="חצי מסגרת 27">
            <a:extLst>
              <a:ext uri="{FF2B5EF4-FFF2-40B4-BE49-F238E27FC236}">
                <a16:creationId xmlns:a16="http://schemas.microsoft.com/office/drawing/2014/main" id="{0A0D0EFA-C783-17CA-260C-69581808AC49}"/>
              </a:ext>
            </a:extLst>
          </p:cNvPr>
          <p:cNvSpPr/>
          <p:nvPr/>
        </p:nvSpPr>
        <p:spPr>
          <a:xfrm rot="18917495">
            <a:off x="9321100"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חצי מסגרת 28">
            <a:extLst>
              <a:ext uri="{FF2B5EF4-FFF2-40B4-BE49-F238E27FC236}">
                <a16:creationId xmlns:a16="http://schemas.microsoft.com/office/drawing/2014/main" id="{7AD928D4-FF6C-D48D-8AAF-B33E3AA27984}"/>
              </a:ext>
            </a:extLst>
          </p:cNvPr>
          <p:cNvSpPr/>
          <p:nvPr/>
        </p:nvSpPr>
        <p:spPr>
          <a:xfrm rot="18917495">
            <a:off x="8931995"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חצי מסגרת 30">
            <a:extLst>
              <a:ext uri="{FF2B5EF4-FFF2-40B4-BE49-F238E27FC236}">
                <a16:creationId xmlns:a16="http://schemas.microsoft.com/office/drawing/2014/main" id="{42579291-797F-D2A0-ACD9-F46F012F8745}"/>
              </a:ext>
            </a:extLst>
          </p:cNvPr>
          <p:cNvSpPr/>
          <p:nvPr/>
        </p:nvSpPr>
        <p:spPr>
          <a:xfrm rot="18917495">
            <a:off x="8548107"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חצי מסגרת 31">
            <a:extLst>
              <a:ext uri="{FF2B5EF4-FFF2-40B4-BE49-F238E27FC236}">
                <a16:creationId xmlns:a16="http://schemas.microsoft.com/office/drawing/2014/main" id="{7250605C-BA13-1FC8-8D2A-41AF693144AA}"/>
              </a:ext>
            </a:extLst>
          </p:cNvPr>
          <p:cNvSpPr/>
          <p:nvPr/>
        </p:nvSpPr>
        <p:spPr>
          <a:xfrm rot="18917495">
            <a:off x="8159002"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חצי מסגרת 32">
            <a:extLst>
              <a:ext uri="{FF2B5EF4-FFF2-40B4-BE49-F238E27FC236}">
                <a16:creationId xmlns:a16="http://schemas.microsoft.com/office/drawing/2014/main" id="{7C1F72D4-B9BC-20DB-ADC7-8FFC2F6575FA}"/>
              </a:ext>
            </a:extLst>
          </p:cNvPr>
          <p:cNvSpPr/>
          <p:nvPr/>
        </p:nvSpPr>
        <p:spPr>
          <a:xfrm rot="18917495">
            <a:off x="7772506" y="53668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חצי מסגרת 34">
            <a:extLst>
              <a:ext uri="{FF2B5EF4-FFF2-40B4-BE49-F238E27FC236}">
                <a16:creationId xmlns:a16="http://schemas.microsoft.com/office/drawing/2014/main" id="{E2BAF7E5-4E70-DBB5-713C-0C40A2A06F46}"/>
              </a:ext>
            </a:extLst>
          </p:cNvPr>
          <p:cNvSpPr/>
          <p:nvPr/>
        </p:nvSpPr>
        <p:spPr>
          <a:xfrm rot="18917495">
            <a:off x="7383401" y="536685"/>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חצי מסגרת 36">
            <a:extLst>
              <a:ext uri="{FF2B5EF4-FFF2-40B4-BE49-F238E27FC236}">
                <a16:creationId xmlns:a16="http://schemas.microsoft.com/office/drawing/2014/main" id="{8F3640C6-D6A3-190C-8E82-4F817C9E98CB}"/>
              </a:ext>
            </a:extLst>
          </p:cNvPr>
          <p:cNvSpPr/>
          <p:nvPr/>
        </p:nvSpPr>
        <p:spPr>
          <a:xfrm rot="18917495">
            <a:off x="7005418"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חצי מסגרת 37">
            <a:extLst>
              <a:ext uri="{FF2B5EF4-FFF2-40B4-BE49-F238E27FC236}">
                <a16:creationId xmlns:a16="http://schemas.microsoft.com/office/drawing/2014/main" id="{07FD20A0-8698-0C68-1014-DFCBD13AC506}"/>
              </a:ext>
            </a:extLst>
          </p:cNvPr>
          <p:cNvSpPr/>
          <p:nvPr/>
        </p:nvSpPr>
        <p:spPr>
          <a:xfrm rot="18917495">
            <a:off x="6616313"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חצי מסגרת 43">
            <a:extLst>
              <a:ext uri="{FF2B5EF4-FFF2-40B4-BE49-F238E27FC236}">
                <a16:creationId xmlns:a16="http://schemas.microsoft.com/office/drawing/2014/main" id="{712BFAE5-6075-02D3-4082-336085D61F7A}"/>
              </a:ext>
            </a:extLst>
          </p:cNvPr>
          <p:cNvSpPr/>
          <p:nvPr/>
        </p:nvSpPr>
        <p:spPr>
          <a:xfrm rot="18917495">
            <a:off x="6232425"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חצי מסגרת 44">
            <a:extLst>
              <a:ext uri="{FF2B5EF4-FFF2-40B4-BE49-F238E27FC236}">
                <a16:creationId xmlns:a16="http://schemas.microsoft.com/office/drawing/2014/main" id="{1158D7BD-E655-573E-BFB7-42D1BDAD0857}"/>
              </a:ext>
            </a:extLst>
          </p:cNvPr>
          <p:cNvSpPr/>
          <p:nvPr/>
        </p:nvSpPr>
        <p:spPr>
          <a:xfrm rot="18917495">
            <a:off x="5843320"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חצי מסגרת 45">
            <a:extLst>
              <a:ext uri="{FF2B5EF4-FFF2-40B4-BE49-F238E27FC236}">
                <a16:creationId xmlns:a16="http://schemas.microsoft.com/office/drawing/2014/main" id="{25477C60-E162-C603-324F-A135952203E5}"/>
              </a:ext>
            </a:extLst>
          </p:cNvPr>
          <p:cNvSpPr/>
          <p:nvPr/>
        </p:nvSpPr>
        <p:spPr>
          <a:xfrm rot="18917495">
            <a:off x="5456824" y="5307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חצי מסגרת 46">
            <a:extLst>
              <a:ext uri="{FF2B5EF4-FFF2-40B4-BE49-F238E27FC236}">
                <a16:creationId xmlns:a16="http://schemas.microsoft.com/office/drawing/2014/main" id="{34683476-8493-E449-1DF0-4F11A83D2346}"/>
              </a:ext>
            </a:extLst>
          </p:cNvPr>
          <p:cNvSpPr/>
          <p:nvPr/>
        </p:nvSpPr>
        <p:spPr>
          <a:xfrm rot="18917495">
            <a:off x="5067719" y="53071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8" name="קבוצה 47">
            <a:extLst>
              <a:ext uri="{FF2B5EF4-FFF2-40B4-BE49-F238E27FC236}">
                <a16:creationId xmlns:a16="http://schemas.microsoft.com/office/drawing/2014/main" id="{43A0EB5C-8958-C125-8F26-0D7D0AB5A895}"/>
              </a:ext>
            </a:extLst>
          </p:cNvPr>
          <p:cNvGrpSpPr/>
          <p:nvPr/>
        </p:nvGrpSpPr>
        <p:grpSpPr>
          <a:xfrm>
            <a:off x="270386" y="2284462"/>
            <a:ext cx="11547987" cy="2436563"/>
            <a:chOff x="270386" y="681802"/>
            <a:chExt cx="11547987" cy="2436563"/>
          </a:xfrm>
        </p:grpSpPr>
        <p:cxnSp>
          <p:nvCxnSpPr>
            <p:cNvPr id="49" name="מחבר ישר 48">
              <a:extLst>
                <a:ext uri="{FF2B5EF4-FFF2-40B4-BE49-F238E27FC236}">
                  <a16:creationId xmlns:a16="http://schemas.microsoft.com/office/drawing/2014/main" id="{69403BA1-81D0-196A-0227-CEC6AADE46EE}"/>
                </a:ext>
              </a:extLst>
            </p:cNvPr>
            <p:cNvCxnSpPr>
              <a:cxnSpLocks/>
              <a:stCxn id="61" idx="4"/>
            </p:cNvCxnSpPr>
            <p:nvPr/>
          </p:nvCxnSpPr>
          <p:spPr>
            <a:xfrm flipV="1">
              <a:off x="104221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49">
              <a:extLst>
                <a:ext uri="{FF2B5EF4-FFF2-40B4-BE49-F238E27FC236}">
                  <a16:creationId xmlns:a16="http://schemas.microsoft.com/office/drawing/2014/main" id="{7FB164D8-1AF0-B9EF-A43E-1FA25BB10724}"/>
                </a:ext>
              </a:extLst>
            </p:cNvPr>
            <p:cNvCxnSpPr>
              <a:cxnSpLocks/>
              <a:stCxn id="60" idx="4"/>
            </p:cNvCxnSpPr>
            <p:nvPr/>
          </p:nvCxnSpPr>
          <p:spPr>
            <a:xfrm flipV="1">
              <a:off x="3043083" y="1229032"/>
              <a:ext cx="0" cy="1889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מחבר ישר 51">
              <a:extLst>
                <a:ext uri="{FF2B5EF4-FFF2-40B4-BE49-F238E27FC236}">
                  <a16:creationId xmlns:a16="http://schemas.microsoft.com/office/drawing/2014/main" id="{55E0CF61-9EBA-6B78-2BCA-F8F10D9C4DF9}"/>
                </a:ext>
              </a:extLst>
            </p:cNvPr>
            <p:cNvCxnSpPr>
              <a:cxnSpLocks/>
              <a:stCxn id="59" idx="4"/>
            </p:cNvCxnSpPr>
            <p:nvPr/>
          </p:nvCxnSpPr>
          <p:spPr>
            <a:xfrm flipV="1">
              <a:off x="504394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52">
              <a:extLst>
                <a:ext uri="{FF2B5EF4-FFF2-40B4-BE49-F238E27FC236}">
                  <a16:creationId xmlns:a16="http://schemas.microsoft.com/office/drawing/2014/main" id="{590A6E72-32E5-2097-84AD-175EBC314C0C}"/>
                </a:ext>
              </a:extLst>
            </p:cNvPr>
            <p:cNvCxnSpPr>
              <a:cxnSpLocks/>
              <a:stCxn id="58" idx="4"/>
            </p:cNvCxnSpPr>
            <p:nvPr/>
          </p:nvCxnSpPr>
          <p:spPr>
            <a:xfrm flipV="1">
              <a:off x="7044813" y="1229032"/>
              <a:ext cx="9832"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מחבר ישר 53">
              <a:extLst>
                <a:ext uri="{FF2B5EF4-FFF2-40B4-BE49-F238E27FC236}">
                  <a16:creationId xmlns:a16="http://schemas.microsoft.com/office/drawing/2014/main" id="{036790F5-D00E-308E-A144-20732BF4CC7B}"/>
                </a:ext>
              </a:extLst>
            </p:cNvPr>
            <p:cNvCxnSpPr>
              <a:cxnSpLocks/>
              <a:stCxn id="57" idx="4"/>
            </p:cNvCxnSpPr>
            <p:nvPr/>
          </p:nvCxnSpPr>
          <p:spPr>
            <a:xfrm flipV="1">
              <a:off x="904567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מחבר ישר 54">
              <a:extLst>
                <a:ext uri="{FF2B5EF4-FFF2-40B4-BE49-F238E27FC236}">
                  <a16:creationId xmlns:a16="http://schemas.microsoft.com/office/drawing/2014/main" id="{4A141181-4BFD-BE2E-A0F3-852E28D7A99C}"/>
                </a:ext>
              </a:extLst>
            </p:cNvPr>
            <p:cNvCxnSpPr>
              <a:cxnSpLocks/>
              <a:stCxn id="56" idx="4"/>
            </p:cNvCxnSpPr>
            <p:nvPr/>
          </p:nvCxnSpPr>
          <p:spPr>
            <a:xfrm flipH="1" flipV="1">
              <a:off x="11041627" y="1229032"/>
              <a:ext cx="4914"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אליפסה 55">
              <a:extLst>
                <a:ext uri="{FF2B5EF4-FFF2-40B4-BE49-F238E27FC236}">
                  <a16:creationId xmlns:a16="http://schemas.microsoft.com/office/drawing/2014/main" id="{6424217D-5DE2-DE70-7BB6-4CC040913693}"/>
                </a:ext>
              </a:extLst>
            </p:cNvPr>
            <p:cNvSpPr/>
            <p:nvPr/>
          </p:nvSpPr>
          <p:spPr>
            <a:xfrm>
              <a:off x="10274709" y="1571473"/>
              <a:ext cx="1543664" cy="1543664"/>
            </a:xfrm>
            <a:prstGeom prst="ellipse">
              <a:avLst/>
            </a:prstGeom>
            <a:solidFill>
              <a:srgbClr val="B1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הרכשת נתונים</a:t>
              </a:r>
            </a:p>
          </p:txBody>
        </p:sp>
        <p:sp>
          <p:nvSpPr>
            <p:cNvPr id="57" name="אליפסה 56">
              <a:extLst>
                <a:ext uri="{FF2B5EF4-FFF2-40B4-BE49-F238E27FC236}">
                  <a16:creationId xmlns:a16="http://schemas.microsoft.com/office/drawing/2014/main" id="{E280F617-6E4C-FAE8-A7C0-AFA4E1E58EB4}"/>
                </a:ext>
              </a:extLst>
            </p:cNvPr>
            <p:cNvSpPr/>
            <p:nvPr/>
          </p:nvSpPr>
          <p:spPr>
            <a:xfrm>
              <a:off x="8273846" y="1571473"/>
              <a:ext cx="1543664" cy="1543664"/>
            </a:xfrm>
            <a:prstGeom prst="ellipse">
              <a:avLst/>
            </a:prstGeom>
            <a:solidFill>
              <a:srgbClr val="8BA3A0"/>
            </a:solidFill>
            <a:ln w="76200">
              <a:solidFill>
                <a:srgbClr val="C7515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ניקוי ראשוני</a:t>
              </a:r>
            </a:p>
          </p:txBody>
        </p:sp>
        <p:sp>
          <p:nvSpPr>
            <p:cNvPr id="58" name="אליפסה 57">
              <a:extLst>
                <a:ext uri="{FF2B5EF4-FFF2-40B4-BE49-F238E27FC236}">
                  <a16:creationId xmlns:a16="http://schemas.microsoft.com/office/drawing/2014/main" id="{CDD42095-4562-48AB-14B5-A2D8D875E627}"/>
                </a:ext>
              </a:extLst>
            </p:cNvPr>
            <p:cNvSpPr/>
            <p:nvPr/>
          </p:nvSpPr>
          <p:spPr>
            <a:xfrm>
              <a:off x="6272981" y="1571473"/>
              <a:ext cx="1543664" cy="1543664"/>
            </a:xfrm>
            <a:prstGeom prst="ellipse">
              <a:avLst/>
            </a:prstGeom>
            <a:solidFill>
              <a:srgbClr val="B7B0A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ויזואליזציה</a:t>
              </a:r>
            </a:p>
          </p:txBody>
        </p:sp>
        <p:sp>
          <p:nvSpPr>
            <p:cNvPr id="59" name="אליפסה 58">
              <a:extLst>
                <a:ext uri="{FF2B5EF4-FFF2-40B4-BE49-F238E27FC236}">
                  <a16:creationId xmlns:a16="http://schemas.microsoft.com/office/drawing/2014/main" id="{3835081E-2925-1177-9983-6B8B328B97D5}"/>
                </a:ext>
              </a:extLst>
            </p:cNvPr>
            <p:cNvSpPr/>
            <p:nvPr/>
          </p:nvSpPr>
          <p:spPr>
            <a:xfrm>
              <a:off x="4272116" y="1571473"/>
              <a:ext cx="1543664" cy="1543664"/>
            </a:xfrm>
            <a:prstGeom prst="ellipse">
              <a:avLst/>
            </a:prstGeom>
            <a:solidFill>
              <a:srgbClr val="8C8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טיפול בנתונים</a:t>
              </a:r>
            </a:p>
          </p:txBody>
        </p:sp>
        <p:sp>
          <p:nvSpPr>
            <p:cNvPr id="60" name="אליפסה 59">
              <a:extLst>
                <a:ext uri="{FF2B5EF4-FFF2-40B4-BE49-F238E27FC236}">
                  <a16:creationId xmlns:a16="http://schemas.microsoft.com/office/drawing/2014/main" id="{ACAFE9D8-E729-2621-B2C4-B06D12A22CD6}"/>
                </a:ext>
              </a:extLst>
            </p:cNvPr>
            <p:cNvSpPr/>
            <p:nvPr/>
          </p:nvSpPr>
          <p:spPr>
            <a:xfrm>
              <a:off x="2271251" y="1574701"/>
              <a:ext cx="1543664" cy="1543664"/>
            </a:xfrm>
            <a:prstGeom prst="ellipse">
              <a:avLst/>
            </a:prstGeom>
            <a:solidFill>
              <a:srgbClr val="BD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מודל</a:t>
              </a:r>
            </a:p>
          </p:txBody>
        </p:sp>
        <p:sp>
          <p:nvSpPr>
            <p:cNvPr id="61" name="אליפסה 60">
              <a:extLst>
                <a:ext uri="{FF2B5EF4-FFF2-40B4-BE49-F238E27FC236}">
                  <a16:creationId xmlns:a16="http://schemas.microsoft.com/office/drawing/2014/main" id="{DDEFC626-9150-8033-DD6D-5D1B0206F96B}"/>
                </a:ext>
              </a:extLst>
            </p:cNvPr>
            <p:cNvSpPr/>
            <p:nvPr/>
          </p:nvSpPr>
          <p:spPr>
            <a:xfrm>
              <a:off x="270386" y="1571473"/>
              <a:ext cx="1543664" cy="1543664"/>
            </a:xfrm>
            <a:prstGeom prst="ellipse">
              <a:avLst/>
            </a:prstGeom>
            <a:solidFill>
              <a:srgbClr val="A0B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מסקנות</a:t>
              </a:r>
            </a:p>
          </p:txBody>
        </p:sp>
        <p:sp>
          <p:nvSpPr>
            <p:cNvPr id="62" name="תיבת טקסט 61">
              <a:extLst>
                <a:ext uri="{FF2B5EF4-FFF2-40B4-BE49-F238E27FC236}">
                  <a16:creationId xmlns:a16="http://schemas.microsoft.com/office/drawing/2014/main" id="{CCB73A03-A138-273E-49C6-3B0478272D9D}"/>
                </a:ext>
              </a:extLst>
            </p:cNvPr>
            <p:cNvSpPr txBox="1"/>
            <p:nvPr/>
          </p:nvSpPr>
          <p:spPr>
            <a:xfrm>
              <a:off x="10890092" y="681802"/>
              <a:ext cx="271228"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1</a:t>
              </a:r>
            </a:p>
          </p:txBody>
        </p:sp>
        <p:sp>
          <p:nvSpPr>
            <p:cNvPr id="63" name="תיבת טקסט 62">
              <a:extLst>
                <a:ext uri="{FF2B5EF4-FFF2-40B4-BE49-F238E27FC236}">
                  <a16:creationId xmlns:a16="http://schemas.microsoft.com/office/drawing/2014/main" id="{1D3B9485-4B55-0586-6C98-5ADFF1B11247}"/>
                </a:ext>
              </a:extLst>
            </p:cNvPr>
            <p:cNvSpPr txBox="1"/>
            <p:nvPr/>
          </p:nvSpPr>
          <p:spPr>
            <a:xfrm>
              <a:off x="6888366"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3</a:t>
              </a:r>
            </a:p>
          </p:txBody>
        </p:sp>
        <p:sp>
          <p:nvSpPr>
            <p:cNvPr id="64" name="תיבת טקסט 63">
              <a:extLst>
                <a:ext uri="{FF2B5EF4-FFF2-40B4-BE49-F238E27FC236}">
                  <a16:creationId xmlns:a16="http://schemas.microsoft.com/office/drawing/2014/main" id="{3098DFCC-463B-651A-2ED4-9E98B682D382}"/>
                </a:ext>
              </a:extLst>
            </p:cNvPr>
            <p:cNvSpPr txBox="1"/>
            <p:nvPr/>
          </p:nvSpPr>
          <p:spPr>
            <a:xfrm>
              <a:off x="888922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2</a:t>
              </a:r>
            </a:p>
          </p:txBody>
        </p:sp>
        <p:sp>
          <p:nvSpPr>
            <p:cNvPr id="65" name="תיבת טקסט 64">
              <a:extLst>
                <a:ext uri="{FF2B5EF4-FFF2-40B4-BE49-F238E27FC236}">
                  <a16:creationId xmlns:a16="http://schemas.microsoft.com/office/drawing/2014/main" id="{565C01BF-6A7F-4584-5584-70EE61C77F3B}"/>
                </a:ext>
              </a:extLst>
            </p:cNvPr>
            <p:cNvSpPr txBox="1"/>
            <p:nvPr/>
          </p:nvSpPr>
          <p:spPr>
            <a:xfrm>
              <a:off x="488749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4</a:t>
              </a:r>
            </a:p>
          </p:txBody>
        </p:sp>
        <p:sp>
          <p:nvSpPr>
            <p:cNvPr id="66" name="תיבת טקסט 65">
              <a:extLst>
                <a:ext uri="{FF2B5EF4-FFF2-40B4-BE49-F238E27FC236}">
                  <a16:creationId xmlns:a16="http://schemas.microsoft.com/office/drawing/2014/main" id="{07234C7E-7641-2EF6-DBC9-AAE871EFFE22}"/>
                </a:ext>
              </a:extLst>
            </p:cNvPr>
            <p:cNvSpPr txBox="1"/>
            <p:nvPr/>
          </p:nvSpPr>
          <p:spPr>
            <a:xfrm>
              <a:off x="2886630" y="688258"/>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5</a:t>
              </a:r>
            </a:p>
          </p:txBody>
        </p:sp>
        <p:sp>
          <p:nvSpPr>
            <p:cNvPr id="67" name="תיבת טקסט 66">
              <a:extLst>
                <a:ext uri="{FF2B5EF4-FFF2-40B4-BE49-F238E27FC236}">
                  <a16:creationId xmlns:a16="http://schemas.microsoft.com/office/drawing/2014/main" id="{ABA2B925-4345-2AF2-EA61-D5F764A592B4}"/>
                </a:ext>
              </a:extLst>
            </p:cNvPr>
            <p:cNvSpPr txBox="1"/>
            <p:nvPr/>
          </p:nvSpPr>
          <p:spPr>
            <a:xfrm>
              <a:off x="885763"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6</a:t>
              </a:r>
            </a:p>
          </p:txBody>
        </p:sp>
        <p:cxnSp>
          <p:nvCxnSpPr>
            <p:cNvPr id="68" name="מחבר ישר 67">
              <a:extLst>
                <a:ext uri="{FF2B5EF4-FFF2-40B4-BE49-F238E27FC236}">
                  <a16:creationId xmlns:a16="http://schemas.microsoft.com/office/drawing/2014/main" id="{DEF236A8-A2CD-DE84-8963-6CFC2C4F439C}"/>
                </a:ext>
              </a:extLst>
            </p:cNvPr>
            <p:cNvCxnSpPr>
              <a:cxnSpLocks/>
            </p:cNvCxnSpPr>
            <p:nvPr/>
          </p:nvCxnSpPr>
          <p:spPr>
            <a:xfrm>
              <a:off x="1022555" y="1229032"/>
              <a:ext cx="10019071"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69" name="מחבר ישר 68">
              <a:extLst>
                <a:ext uri="{FF2B5EF4-FFF2-40B4-BE49-F238E27FC236}">
                  <a16:creationId xmlns:a16="http://schemas.microsoft.com/office/drawing/2014/main" id="{77D9F152-BE3A-6E5E-BC37-B40619635D71}"/>
                </a:ext>
              </a:extLst>
            </p:cNvPr>
            <p:cNvCxnSpPr>
              <a:stCxn id="56" idx="0"/>
            </p:cNvCxnSpPr>
            <p:nvPr/>
          </p:nvCxnSpPr>
          <p:spPr>
            <a:xfrm flipH="1" flipV="1">
              <a:off x="11041626" y="1229032"/>
              <a:ext cx="4915" cy="34244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9432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1B28064E-86FD-09F5-D048-7AE7FE358539}"/>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894487" y="152283"/>
            <a:ext cx="2042547"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ניקוי ראשוני </a:t>
            </a:r>
          </a:p>
        </p:txBody>
      </p:sp>
      <p:sp>
        <p:nvSpPr>
          <p:cNvPr id="4" name="תיבת טקסט 3">
            <a:extLst>
              <a:ext uri="{FF2B5EF4-FFF2-40B4-BE49-F238E27FC236}">
                <a16:creationId xmlns:a16="http://schemas.microsoft.com/office/drawing/2014/main" id="{A13BFAF0-9FE8-5776-A9A1-535E29FE0354}"/>
              </a:ext>
            </a:extLst>
          </p:cNvPr>
          <p:cNvSpPr txBox="1"/>
          <p:nvPr/>
        </p:nvSpPr>
        <p:spPr>
          <a:xfrm>
            <a:off x="1005052" y="725798"/>
            <a:ext cx="10756491" cy="369332"/>
          </a:xfrm>
          <a:prstGeom prst="rect">
            <a:avLst/>
          </a:prstGeom>
          <a:noFill/>
        </p:spPr>
        <p:txBody>
          <a:bodyPr wrap="square" rtlCol="1">
            <a:spAutoFit/>
          </a:bodyPr>
          <a:lstStyle/>
          <a:p>
            <a:pPr algn="r" rtl="1"/>
            <a:r>
              <a:rPr lang="he-IL" dirty="0">
                <a:latin typeface="Segoe UI Semilight" panose="020B0402040204020203" pitchFamily="34" charset="0"/>
                <a:cs typeface="Segoe UI Semilight" panose="020B0402040204020203" pitchFamily="34" charset="0"/>
              </a:rPr>
              <a:t>את הניקוי הראשוני עשינו בפונקציה בשם </a:t>
            </a:r>
            <a:r>
              <a:rPr lang="en-US" dirty="0">
                <a:latin typeface="Segoe UI Semilight" panose="020B0402040204020203" pitchFamily="34" charset="0"/>
                <a:cs typeface="Segoe UI Semilight" panose="020B0402040204020203" pitchFamily="34" charset="0"/>
              </a:rPr>
              <a:t>:</a:t>
            </a:r>
            <a:r>
              <a:rPr lang="en-US" dirty="0">
                <a:solidFill>
                  <a:schemeClr val="accent5">
                    <a:lumMod val="75000"/>
                  </a:schemeClr>
                </a:solidFill>
                <a:latin typeface="Segoe UI Semilight" panose="020B0402040204020203" pitchFamily="34" charset="0"/>
                <a:cs typeface="Segoe UI Semilight" panose="020B0402040204020203" pitchFamily="34" charset="0"/>
              </a:rPr>
              <a:t>DataRef</a:t>
            </a:r>
            <a:endParaRPr lang="he-IL" dirty="0">
              <a:solidFill>
                <a:schemeClr val="accent5">
                  <a:lumMod val="75000"/>
                </a:schemeClr>
              </a:solidFill>
              <a:latin typeface="Segoe UI Semilight" panose="020B0402040204020203" pitchFamily="34" charset="0"/>
              <a:cs typeface="Segoe UI Semilight" panose="020B0402040204020203" pitchFamily="34" charset="0"/>
            </a:endParaRPr>
          </a:p>
        </p:txBody>
      </p:sp>
      <p:pic>
        <p:nvPicPr>
          <p:cNvPr id="14" name="תמונה 13">
            <a:extLst>
              <a:ext uri="{FF2B5EF4-FFF2-40B4-BE49-F238E27FC236}">
                <a16:creationId xmlns:a16="http://schemas.microsoft.com/office/drawing/2014/main" id="{9156EB57-0C7C-0286-C90E-5D1224B9B21B}"/>
              </a:ext>
            </a:extLst>
          </p:cNvPr>
          <p:cNvPicPr>
            <a:picLocks noChangeAspect="1"/>
          </p:cNvPicPr>
          <p:nvPr/>
        </p:nvPicPr>
        <p:blipFill>
          <a:blip r:embed="rId3"/>
          <a:stretch>
            <a:fillRect/>
          </a:stretch>
        </p:blipFill>
        <p:spPr>
          <a:xfrm>
            <a:off x="528547" y="1238857"/>
            <a:ext cx="6842071" cy="2635320"/>
          </a:xfrm>
          <a:prstGeom prst="rect">
            <a:avLst/>
          </a:prstGeom>
        </p:spPr>
      </p:pic>
      <p:sp>
        <p:nvSpPr>
          <p:cNvPr id="15" name="תיבת טקסט 14">
            <a:extLst>
              <a:ext uri="{FF2B5EF4-FFF2-40B4-BE49-F238E27FC236}">
                <a16:creationId xmlns:a16="http://schemas.microsoft.com/office/drawing/2014/main" id="{B3900F04-683A-6264-89C3-D7F9BE7FE1EF}"/>
              </a:ext>
            </a:extLst>
          </p:cNvPr>
          <p:cNvSpPr txBox="1"/>
          <p:nvPr/>
        </p:nvSpPr>
        <p:spPr>
          <a:xfrm>
            <a:off x="8386618" y="1238856"/>
            <a:ext cx="3276835" cy="2585323"/>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העמודות ללא מחיר הדירה אינן רלוונטיות לנו כלל כי שאלת המחקר קשורה למחיר הדירה ולא נוכל ללמוד דבר אם מידע זה חסר ברשומה.</a:t>
            </a:r>
          </a:p>
          <a:p>
            <a:r>
              <a:rPr lang="he-IL" dirty="0"/>
              <a:t>לאחר מכן הפכנו את כל העמודות למשתנה מסוג </a:t>
            </a:r>
            <a:r>
              <a:rPr lang="en-US" dirty="0"/>
              <a:t>object </a:t>
            </a:r>
            <a:r>
              <a:rPr lang="he-IL" dirty="0"/>
              <a:t> כדי לטפל בתווים ורווחים לא רצויים.</a:t>
            </a:r>
          </a:p>
        </p:txBody>
      </p:sp>
      <p:pic>
        <p:nvPicPr>
          <p:cNvPr id="16" name="תמונה 15">
            <a:extLst>
              <a:ext uri="{FF2B5EF4-FFF2-40B4-BE49-F238E27FC236}">
                <a16:creationId xmlns:a16="http://schemas.microsoft.com/office/drawing/2014/main" id="{0CB01D21-90CB-F2D5-54C8-A2C20851BCF4}"/>
              </a:ext>
            </a:extLst>
          </p:cNvPr>
          <p:cNvPicPr>
            <a:picLocks noChangeAspect="1"/>
          </p:cNvPicPr>
          <p:nvPr/>
        </p:nvPicPr>
        <p:blipFill rotWithShape="1">
          <a:blip r:embed="rId4"/>
          <a:srcRect l="88782" t="18171" r="4683" b="44867"/>
          <a:stretch/>
        </p:blipFill>
        <p:spPr>
          <a:xfrm>
            <a:off x="3636795" y="4220632"/>
            <a:ext cx="798990" cy="2049024"/>
          </a:xfrm>
          <a:prstGeom prst="rect">
            <a:avLst/>
          </a:prstGeom>
        </p:spPr>
      </p:pic>
      <p:sp>
        <p:nvSpPr>
          <p:cNvPr id="3" name="תיבת טקסט 2">
            <a:extLst>
              <a:ext uri="{FF2B5EF4-FFF2-40B4-BE49-F238E27FC236}">
                <a16:creationId xmlns:a16="http://schemas.microsoft.com/office/drawing/2014/main" id="{5CA45862-E334-D5CF-2E85-DD7EB0AF73C4}"/>
              </a:ext>
            </a:extLst>
          </p:cNvPr>
          <p:cNvSpPr txBox="1"/>
          <p:nvPr/>
        </p:nvSpPr>
        <p:spPr>
          <a:xfrm>
            <a:off x="6458625" y="4353192"/>
            <a:ext cx="5203724" cy="2031325"/>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בעמודה של</a:t>
            </a:r>
            <a:r>
              <a:rPr lang="en-US" dirty="0"/>
              <a:t>parking </a:t>
            </a:r>
            <a:r>
              <a:rPr lang="he-IL" dirty="0"/>
              <a:t> רצינו לחלץ את מספר החניות כמשתנה נומרי. כדי לעשות זאת, חילקנו לשתי עמודות של המספר והמלל בעזרת </a:t>
            </a:r>
            <a:r>
              <a:rPr lang="en-US" dirty="0"/>
              <a:t>split()</a:t>
            </a:r>
            <a:r>
              <a:rPr lang="he-IL" dirty="0"/>
              <a:t> ואז הסרנו את העמודות שאנחנו לא צריכים. בכדי להמיר את מספר החניות לערך נומרי, הגדרנו ערך שרירותי (55-) לנתונים החסרים של עמודה זו, אשר מציין כי לא היה מידע על מספר החניות של הנכס.</a:t>
            </a:r>
          </a:p>
        </p:txBody>
      </p:sp>
      <p:pic>
        <p:nvPicPr>
          <p:cNvPr id="5" name="תמונה 4">
            <a:extLst>
              <a:ext uri="{FF2B5EF4-FFF2-40B4-BE49-F238E27FC236}">
                <a16:creationId xmlns:a16="http://schemas.microsoft.com/office/drawing/2014/main" id="{FF4C94A6-387D-033F-4933-9E7544B278B6}"/>
              </a:ext>
            </a:extLst>
          </p:cNvPr>
          <p:cNvPicPr>
            <a:picLocks noChangeAspect="1"/>
          </p:cNvPicPr>
          <p:nvPr/>
        </p:nvPicPr>
        <p:blipFill rotWithShape="1">
          <a:blip r:embed="rId5"/>
          <a:srcRect l="74327" r="18676" b="53853"/>
          <a:stretch/>
        </p:blipFill>
        <p:spPr>
          <a:xfrm>
            <a:off x="1132103" y="4196174"/>
            <a:ext cx="881424" cy="2097941"/>
          </a:xfrm>
          <a:prstGeom prst="rect">
            <a:avLst/>
          </a:prstGeom>
        </p:spPr>
      </p:pic>
      <p:sp>
        <p:nvSpPr>
          <p:cNvPr id="6" name="חץ: ימינה 5">
            <a:extLst>
              <a:ext uri="{FF2B5EF4-FFF2-40B4-BE49-F238E27FC236}">
                <a16:creationId xmlns:a16="http://schemas.microsoft.com/office/drawing/2014/main" id="{EF543CDB-DA16-668E-08CC-BB6EED8EA61B}"/>
              </a:ext>
            </a:extLst>
          </p:cNvPr>
          <p:cNvSpPr/>
          <p:nvPr/>
        </p:nvSpPr>
        <p:spPr>
          <a:xfrm flipH="1">
            <a:off x="2220225" y="4957384"/>
            <a:ext cx="1209871" cy="575519"/>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sz="1600" dirty="0">
                <a:solidFill>
                  <a:schemeClr val="tx1"/>
                </a:solidFill>
                <a:latin typeface="Segoe UI Semilight" panose="020B0402040204020203" pitchFamily="34" charset="0"/>
                <a:cs typeface="Segoe UI Semilight" panose="020B0402040204020203" pitchFamily="34" charset="0"/>
              </a:rPr>
              <a:t>לאחר עיבוד</a:t>
            </a:r>
          </a:p>
        </p:txBody>
      </p:sp>
    </p:spTree>
    <p:extLst>
      <p:ext uri="{BB962C8B-B14F-4D97-AF65-F5344CB8AC3E}">
        <p14:creationId xmlns:p14="http://schemas.microsoft.com/office/powerpoint/2010/main" val="2251113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E17666F6-CA04-C246-2569-8C6CDDA7A8E8}"/>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894487" y="152283"/>
            <a:ext cx="2042547"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ניקוי ראשוני </a:t>
            </a:r>
          </a:p>
        </p:txBody>
      </p:sp>
      <p:pic>
        <p:nvPicPr>
          <p:cNvPr id="5" name="תמונה 4">
            <a:extLst>
              <a:ext uri="{FF2B5EF4-FFF2-40B4-BE49-F238E27FC236}">
                <a16:creationId xmlns:a16="http://schemas.microsoft.com/office/drawing/2014/main" id="{05C50137-A90A-EB4B-BFA4-6622997A241F}"/>
              </a:ext>
            </a:extLst>
          </p:cNvPr>
          <p:cNvPicPr>
            <a:picLocks noChangeAspect="1"/>
          </p:cNvPicPr>
          <p:nvPr/>
        </p:nvPicPr>
        <p:blipFill>
          <a:blip r:embed="rId3"/>
          <a:stretch>
            <a:fillRect/>
          </a:stretch>
        </p:blipFill>
        <p:spPr>
          <a:xfrm>
            <a:off x="396805" y="703211"/>
            <a:ext cx="7306322" cy="1694220"/>
          </a:xfrm>
          <a:prstGeom prst="rect">
            <a:avLst/>
          </a:prstGeom>
        </p:spPr>
      </p:pic>
      <p:sp>
        <p:nvSpPr>
          <p:cNvPr id="15" name="תיבת טקסט 14">
            <a:extLst>
              <a:ext uri="{FF2B5EF4-FFF2-40B4-BE49-F238E27FC236}">
                <a16:creationId xmlns:a16="http://schemas.microsoft.com/office/drawing/2014/main" id="{B3900F04-683A-6264-89C3-D7F9BE7FE1EF}"/>
              </a:ext>
            </a:extLst>
          </p:cNvPr>
          <p:cNvSpPr txBox="1"/>
          <p:nvPr/>
        </p:nvSpPr>
        <p:spPr>
          <a:xfrm>
            <a:off x="9455145" y="703211"/>
            <a:ext cx="2481889" cy="646331"/>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מחקנו שורות כפולות לפי פרמטרים שונים</a:t>
            </a:r>
            <a:endParaRPr lang="en-US" dirty="0"/>
          </a:p>
        </p:txBody>
      </p:sp>
      <p:pic>
        <p:nvPicPr>
          <p:cNvPr id="7" name="תמונה 6">
            <a:extLst>
              <a:ext uri="{FF2B5EF4-FFF2-40B4-BE49-F238E27FC236}">
                <a16:creationId xmlns:a16="http://schemas.microsoft.com/office/drawing/2014/main" id="{AE7795A1-A8DF-192C-86CB-80571450D4BA}"/>
              </a:ext>
            </a:extLst>
          </p:cNvPr>
          <p:cNvPicPr>
            <a:picLocks noChangeAspect="1"/>
          </p:cNvPicPr>
          <p:nvPr/>
        </p:nvPicPr>
        <p:blipFill>
          <a:blip r:embed="rId4"/>
          <a:stretch>
            <a:fillRect/>
          </a:stretch>
        </p:blipFill>
        <p:spPr>
          <a:xfrm>
            <a:off x="396806" y="2755348"/>
            <a:ext cx="6327268" cy="1854958"/>
          </a:xfrm>
          <a:prstGeom prst="rect">
            <a:avLst/>
          </a:prstGeom>
        </p:spPr>
      </p:pic>
      <p:sp>
        <p:nvSpPr>
          <p:cNvPr id="8" name="תיבת טקסט 7">
            <a:extLst>
              <a:ext uri="{FF2B5EF4-FFF2-40B4-BE49-F238E27FC236}">
                <a16:creationId xmlns:a16="http://schemas.microsoft.com/office/drawing/2014/main" id="{643CDFCA-E01B-F3A7-C634-555D762B5BAA}"/>
              </a:ext>
            </a:extLst>
          </p:cNvPr>
          <p:cNvSpPr txBox="1"/>
          <p:nvPr/>
        </p:nvSpPr>
        <p:spPr>
          <a:xfrm>
            <a:off x="6862619" y="2755347"/>
            <a:ext cx="5074416" cy="3970318"/>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את התאריך חילקנו לעמודות של יום, חודש ושנה ומחקנו את העמודה של יום.</a:t>
            </a:r>
          </a:p>
          <a:p>
            <a:r>
              <a:rPr lang="he-IL" dirty="0"/>
              <a:t>בשורות שהיה חסר רחוב הכנסנו ערך חדש "ללא רחוב".</a:t>
            </a:r>
          </a:p>
          <a:p>
            <a:r>
              <a:rPr lang="he-IL" dirty="0"/>
              <a:t>מחקנו שורות בהם אין נתונים בעמודות חדרים, עיר ושטח.</a:t>
            </a:r>
          </a:p>
          <a:p>
            <a:r>
              <a:rPr lang="he-IL" dirty="0"/>
              <a:t>בעמודת שטח החצר היה מעט מאוד נתונים, לכן המרנו את העמודה לעמודה בוליאנית המייצגת האם קיימת חצר בנכס או לא.</a:t>
            </a:r>
          </a:p>
          <a:p>
            <a:r>
              <a:rPr lang="he-IL" dirty="0"/>
              <a:t>בנוסף, ביצענו מילוי ידני של נתונים בהתאם לידע שלנו ומידע מהרשת.</a:t>
            </a:r>
          </a:p>
          <a:p>
            <a:r>
              <a:rPr lang="he-IL" dirty="0"/>
              <a:t>מחקנו שורות שמהות הנכס שלהן היא "אופציה" או "משק חקלאי – נחלה" כי הן לא נכס נדל"ני ומייצגות עסקה שלא נסגרה או שטח חקלאי ללא בנייה.</a:t>
            </a:r>
          </a:p>
        </p:txBody>
      </p:sp>
    </p:spTree>
    <p:extLst>
      <p:ext uri="{BB962C8B-B14F-4D97-AF65-F5344CB8AC3E}">
        <p14:creationId xmlns:p14="http://schemas.microsoft.com/office/powerpoint/2010/main" val="1321751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3B5D2FEB-9C87-15CB-97CC-C257260ACF03}"/>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894487" y="152283"/>
            <a:ext cx="2042547"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ניקוי ראשוני </a:t>
            </a:r>
          </a:p>
        </p:txBody>
      </p:sp>
      <p:pic>
        <p:nvPicPr>
          <p:cNvPr id="5" name="תמונה 4">
            <a:extLst>
              <a:ext uri="{FF2B5EF4-FFF2-40B4-BE49-F238E27FC236}">
                <a16:creationId xmlns:a16="http://schemas.microsoft.com/office/drawing/2014/main" id="{58551CDB-90EB-9E1B-E9A6-CBE2BCE01568}"/>
              </a:ext>
            </a:extLst>
          </p:cNvPr>
          <p:cNvPicPr>
            <a:picLocks noChangeAspect="1"/>
          </p:cNvPicPr>
          <p:nvPr/>
        </p:nvPicPr>
        <p:blipFill>
          <a:blip r:embed="rId3"/>
          <a:stretch>
            <a:fillRect/>
          </a:stretch>
        </p:blipFill>
        <p:spPr>
          <a:xfrm>
            <a:off x="584021" y="2265228"/>
            <a:ext cx="5993930" cy="3139321"/>
          </a:xfrm>
          <a:prstGeom prst="rect">
            <a:avLst/>
          </a:prstGeom>
        </p:spPr>
      </p:pic>
      <p:sp>
        <p:nvSpPr>
          <p:cNvPr id="15" name="תיבת טקסט 14">
            <a:extLst>
              <a:ext uri="{FF2B5EF4-FFF2-40B4-BE49-F238E27FC236}">
                <a16:creationId xmlns:a16="http://schemas.microsoft.com/office/drawing/2014/main" id="{B3900F04-683A-6264-89C3-D7F9BE7FE1EF}"/>
              </a:ext>
            </a:extLst>
          </p:cNvPr>
          <p:cNvSpPr txBox="1"/>
          <p:nvPr/>
        </p:nvSpPr>
        <p:spPr>
          <a:xfrm>
            <a:off x="7008270" y="2265228"/>
            <a:ext cx="4599709" cy="3139321"/>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טיפלנו בעמודת ה</a:t>
            </a:r>
            <a:r>
              <a:rPr lang="en-US" dirty="0"/>
              <a:t>floor</a:t>
            </a:r>
            <a:r>
              <a:rPr lang="he-IL" dirty="0"/>
              <a:t> באופן דומה לצורה בה טיפלנו בעמודת החניות.</a:t>
            </a:r>
          </a:p>
          <a:p>
            <a:r>
              <a:rPr lang="he-IL" dirty="0"/>
              <a:t>החלטנו למחוק את עמודת הדירה כי היא אינה רלוונטית למחיר הדירה</a:t>
            </a:r>
          </a:p>
          <a:p>
            <a:r>
              <a:rPr lang="he-IL" dirty="0"/>
              <a:t>ביצענו המרה חזרה של ערכי 55- לערכי </a:t>
            </a:r>
            <a:r>
              <a:rPr lang="en-US" dirty="0"/>
              <a:t>NAN</a:t>
            </a:r>
            <a:r>
              <a:rPr lang="he-IL" dirty="0"/>
              <a:t>.</a:t>
            </a:r>
          </a:p>
          <a:p>
            <a:r>
              <a:rPr lang="he-IL" dirty="0"/>
              <a:t>כל דירה שהקומה שלה גדולה מ-1 שמנו 0 בעמודת החצר.</a:t>
            </a:r>
          </a:p>
          <a:p>
            <a:r>
              <a:rPr lang="he-IL" dirty="0"/>
              <a:t>מילאנו את הנתונים החסרים בעמודה </a:t>
            </a:r>
            <a:r>
              <a:rPr lang="en-US" dirty="0"/>
              <a:t>“price_per_sqm”</a:t>
            </a:r>
            <a:r>
              <a:rPr lang="he-IL" dirty="0"/>
              <a:t> בשורות בהן היו נתונים ב</a:t>
            </a:r>
            <a:r>
              <a:rPr lang="en-US" dirty="0"/>
              <a:t>“space”</a:t>
            </a:r>
            <a:r>
              <a:rPr lang="he-IL" dirty="0"/>
              <a:t> ו- </a:t>
            </a:r>
            <a:r>
              <a:rPr lang="en-US" dirty="0"/>
              <a:t>“price”</a:t>
            </a:r>
            <a:r>
              <a:rPr lang="he-IL" dirty="0"/>
              <a:t> על ידי חלוקת המחיר בשטח.</a:t>
            </a:r>
          </a:p>
        </p:txBody>
      </p:sp>
    </p:spTree>
    <p:extLst>
      <p:ext uri="{BB962C8B-B14F-4D97-AF65-F5344CB8AC3E}">
        <p14:creationId xmlns:p14="http://schemas.microsoft.com/office/powerpoint/2010/main" val="56584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4C97EB8C-B26F-91BE-76DE-C1A36CBF4F78}"/>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894487" y="152283"/>
            <a:ext cx="2042547"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ניקוי ראשוני </a:t>
            </a:r>
          </a:p>
        </p:txBody>
      </p:sp>
      <p:sp>
        <p:nvSpPr>
          <p:cNvPr id="4" name="תיבת טקסט 3">
            <a:extLst>
              <a:ext uri="{FF2B5EF4-FFF2-40B4-BE49-F238E27FC236}">
                <a16:creationId xmlns:a16="http://schemas.microsoft.com/office/drawing/2014/main" id="{A13BFAF0-9FE8-5776-A9A1-535E29FE0354}"/>
              </a:ext>
            </a:extLst>
          </p:cNvPr>
          <p:cNvSpPr txBox="1"/>
          <p:nvPr/>
        </p:nvSpPr>
        <p:spPr>
          <a:xfrm>
            <a:off x="921925" y="1137952"/>
            <a:ext cx="10756491" cy="369332"/>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לאחר הרצה של הפונקציה </a:t>
            </a:r>
            <a:r>
              <a:rPr lang="en-US" dirty="0">
                <a:solidFill>
                  <a:schemeClr val="accent5">
                    <a:lumMod val="75000"/>
                  </a:schemeClr>
                </a:solidFill>
              </a:rPr>
              <a:t>DataRef</a:t>
            </a:r>
            <a:r>
              <a:rPr lang="he-IL" dirty="0"/>
              <a:t> קיבלנו את ה-</a:t>
            </a:r>
            <a:r>
              <a:rPr lang="en-US" dirty="0"/>
              <a:t>dataframe</a:t>
            </a:r>
            <a:r>
              <a:rPr lang="he-IL" dirty="0"/>
              <a:t> הבא:</a:t>
            </a:r>
          </a:p>
        </p:txBody>
      </p:sp>
      <p:pic>
        <p:nvPicPr>
          <p:cNvPr id="7" name="תמונה 6">
            <a:extLst>
              <a:ext uri="{FF2B5EF4-FFF2-40B4-BE49-F238E27FC236}">
                <a16:creationId xmlns:a16="http://schemas.microsoft.com/office/drawing/2014/main" id="{4D4578B9-2B49-428D-2854-5F46D6C06CD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668" y="1704027"/>
            <a:ext cx="11432365" cy="4551101"/>
          </a:xfrm>
          <a:prstGeom prst="rect">
            <a:avLst/>
          </a:prstGeom>
        </p:spPr>
      </p:pic>
      <p:pic>
        <p:nvPicPr>
          <p:cNvPr id="5" name="תמונה 4">
            <a:extLst>
              <a:ext uri="{FF2B5EF4-FFF2-40B4-BE49-F238E27FC236}">
                <a16:creationId xmlns:a16="http://schemas.microsoft.com/office/drawing/2014/main" id="{A1C0B415-C679-B431-AEDE-7F9603615665}"/>
              </a:ext>
            </a:extLst>
          </p:cNvPr>
          <p:cNvPicPr>
            <a:picLocks noChangeAspect="1"/>
          </p:cNvPicPr>
          <p:nvPr/>
        </p:nvPicPr>
        <p:blipFill rotWithShape="1">
          <a:blip r:embed="rId3"/>
          <a:srcRect l="861" t="8512" r="2903" b="11757"/>
          <a:stretch/>
        </p:blipFill>
        <p:spPr>
          <a:xfrm>
            <a:off x="564205" y="2091447"/>
            <a:ext cx="11050622" cy="3628601"/>
          </a:xfrm>
          <a:prstGeom prst="rect">
            <a:avLst/>
          </a:prstGeom>
        </p:spPr>
      </p:pic>
    </p:spTree>
    <p:extLst>
      <p:ext uri="{BB962C8B-B14F-4D97-AF65-F5344CB8AC3E}">
        <p14:creationId xmlns:p14="http://schemas.microsoft.com/office/powerpoint/2010/main" val="301048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9308861E-FBEF-8467-FFAB-0E8A9A3C849D}"/>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894487" y="152283"/>
            <a:ext cx="2042547"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ניקוי ראשוני </a:t>
            </a:r>
          </a:p>
        </p:txBody>
      </p:sp>
      <p:sp>
        <p:nvSpPr>
          <p:cNvPr id="4" name="תיבת טקסט 3">
            <a:extLst>
              <a:ext uri="{FF2B5EF4-FFF2-40B4-BE49-F238E27FC236}">
                <a16:creationId xmlns:a16="http://schemas.microsoft.com/office/drawing/2014/main" id="{A13BFAF0-9FE8-5776-A9A1-535E29FE0354}"/>
              </a:ext>
            </a:extLst>
          </p:cNvPr>
          <p:cNvSpPr txBox="1"/>
          <p:nvPr/>
        </p:nvSpPr>
        <p:spPr>
          <a:xfrm>
            <a:off x="177461" y="895198"/>
            <a:ext cx="11759574" cy="923330"/>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הוספנו עמודת </a:t>
            </a:r>
            <a:r>
              <a:rPr lang="en-US" dirty="0"/>
              <a:t>District</a:t>
            </a:r>
            <a:r>
              <a:rPr lang="he-IL" dirty="0"/>
              <a:t> המציינת את מחוז הנכס על ידי הורדת קובץ מהאתר </a:t>
            </a:r>
            <a:r>
              <a:rPr lang="en-US" dirty="0">
                <a:hlinkClick r:id="rId3"/>
              </a:rPr>
              <a:t>https://www.cbs.gov.il/he/settlements/Pages/default.aspx</a:t>
            </a:r>
            <a:r>
              <a:rPr lang="he-IL" dirty="0"/>
              <a:t> המחלק כל ישוב לפי המחוז אליו הוא משתייך. ערים שהיו חסרות במאגר הוספנו ידנית לתוך הטבלה שלנו.</a:t>
            </a:r>
          </a:p>
        </p:txBody>
      </p:sp>
      <p:pic>
        <p:nvPicPr>
          <p:cNvPr id="5" name="תמונה 4">
            <a:extLst>
              <a:ext uri="{FF2B5EF4-FFF2-40B4-BE49-F238E27FC236}">
                <a16:creationId xmlns:a16="http://schemas.microsoft.com/office/drawing/2014/main" id="{E51A4FA3-A129-A77C-3CFB-E690E0113C62}"/>
              </a:ext>
            </a:extLst>
          </p:cNvPr>
          <p:cNvPicPr>
            <a:picLocks noChangeAspect="1"/>
          </p:cNvPicPr>
          <p:nvPr/>
        </p:nvPicPr>
        <p:blipFill>
          <a:blip r:embed="rId4"/>
          <a:stretch>
            <a:fillRect/>
          </a:stretch>
        </p:blipFill>
        <p:spPr>
          <a:xfrm>
            <a:off x="8606967" y="3472871"/>
            <a:ext cx="3402437" cy="2231309"/>
          </a:xfrm>
          <a:prstGeom prst="rect">
            <a:avLst/>
          </a:prstGeom>
        </p:spPr>
      </p:pic>
      <p:sp>
        <p:nvSpPr>
          <p:cNvPr id="6" name="תיבת טקסט 5">
            <a:extLst>
              <a:ext uri="{FF2B5EF4-FFF2-40B4-BE49-F238E27FC236}">
                <a16:creationId xmlns:a16="http://schemas.microsoft.com/office/drawing/2014/main" id="{A3F465C3-ECB8-151D-C105-DABE16530EB0}"/>
              </a:ext>
            </a:extLst>
          </p:cNvPr>
          <p:cNvSpPr txBox="1"/>
          <p:nvPr/>
        </p:nvSpPr>
        <p:spPr>
          <a:xfrm>
            <a:off x="8608291" y="2097190"/>
            <a:ext cx="3406248" cy="923330"/>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פונקציית </a:t>
            </a:r>
            <a:r>
              <a:rPr lang="en-US" dirty="0"/>
              <a:t>AddDistrict</a:t>
            </a:r>
            <a:r>
              <a:rPr lang="he-IL" dirty="0"/>
              <a:t> עוברת על כל עיר ומוסיפה את המחוז שלה ל</a:t>
            </a:r>
            <a:r>
              <a:rPr lang="en-US" dirty="0"/>
              <a:t>Dataframe</a:t>
            </a:r>
          </a:p>
        </p:txBody>
      </p:sp>
      <p:pic>
        <p:nvPicPr>
          <p:cNvPr id="7" name="תמונה 6">
            <a:extLst>
              <a:ext uri="{FF2B5EF4-FFF2-40B4-BE49-F238E27FC236}">
                <a16:creationId xmlns:a16="http://schemas.microsoft.com/office/drawing/2014/main" id="{856C4ED2-AC40-D6E5-7385-F1BED87D4D7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3994" y="2038223"/>
            <a:ext cx="8235900" cy="4493623"/>
          </a:xfrm>
          <a:prstGeom prst="rect">
            <a:avLst/>
          </a:prstGeom>
        </p:spPr>
      </p:pic>
      <p:pic>
        <p:nvPicPr>
          <p:cNvPr id="8" name="תמונה 7">
            <a:extLst>
              <a:ext uri="{FF2B5EF4-FFF2-40B4-BE49-F238E27FC236}">
                <a16:creationId xmlns:a16="http://schemas.microsoft.com/office/drawing/2014/main" id="{E8096F5B-8F5A-18AF-402C-FB5702B3C490}"/>
              </a:ext>
            </a:extLst>
          </p:cNvPr>
          <p:cNvPicPr>
            <a:picLocks noChangeAspect="1"/>
          </p:cNvPicPr>
          <p:nvPr/>
        </p:nvPicPr>
        <p:blipFill rotWithShape="1">
          <a:blip r:embed="rId5"/>
          <a:srcRect l="685" t="15032" r="1160" b="6379"/>
          <a:stretch/>
        </p:blipFill>
        <p:spPr>
          <a:xfrm>
            <a:off x="340468" y="2713726"/>
            <a:ext cx="8083903" cy="3531431"/>
          </a:xfrm>
          <a:prstGeom prst="rect">
            <a:avLst/>
          </a:prstGeom>
        </p:spPr>
      </p:pic>
    </p:spTree>
    <p:extLst>
      <p:ext uri="{BB962C8B-B14F-4D97-AF65-F5344CB8AC3E}">
        <p14:creationId xmlns:p14="http://schemas.microsoft.com/office/powerpoint/2010/main" val="347445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41416819-0E9E-5A1F-9999-76223D808BC2}"/>
              </a:ext>
            </a:extLst>
          </p:cNvPr>
          <p:cNvSpPr/>
          <p:nvPr/>
        </p:nvSpPr>
        <p:spPr>
          <a:xfrm>
            <a:off x="0" y="0"/>
            <a:ext cx="12192000"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590933" y="324465"/>
            <a:ext cx="10346102" cy="584775"/>
          </a:xfrm>
          <a:prstGeom prst="rect">
            <a:avLst/>
          </a:prstGeom>
          <a:noFill/>
        </p:spPr>
        <p:txBody>
          <a:bodyPr wrap="none" rtlCol="1">
            <a:spAutoFit/>
          </a:bodyPr>
          <a:lstStyle/>
          <a:p>
            <a:pPr algn="r" rtl="1"/>
            <a:r>
              <a:rPr lang="he-IL" sz="3200" b="1" dirty="0">
                <a:latin typeface="Gisha" panose="020B0502040204020203" pitchFamily="34" charset="-79"/>
                <a:cs typeface="Gisha" panose="020B0502040204020203" pitchFamily="34" charset="-79"/>
              </a:rPr>
              <a:t>שאלת המחקר – האם ניתן לחזות מחיר נכס לפי </a:t>
            </a:r>
            <a:r>
              <a:rPr lang="he-IL" sz="3200" b="1" dirty="0" err="1">
                <a:latin typeface="Gisha" panose="020B0502040204020203" pitchFamily="34" charset="-79"/>
                <a:cs typeface="Gisha" panose="020B0502040204020203" pitchFamily="34" charset="-79"/>
              </a:rPr>
              <a:t>מאפיניו</a:t>
            </a:r>
            <a:r>
              <a:rPr lang="he-IL" sz="3200" b="1" dirty="0">
                <a:latin typeface="Gisha" panose="020B0502040204020203" pitchFamily="34" charset="-79"/>
                <a:cs typeface="Gisha" panose="020B0502040204020203" pitchFamily="34" charset="-79"/>
              </a:rPr>
              <a:t>?</a:t>
            </a:r>
          </a:p>
        </p:txBody>
      </p:sp>
      <p:sp>
        <p:nvSpPr>
          <p:cNvPr id="3" name="תיבת טקסט 2">
            <a:extLst>
              <a:ext uri="{FF2B5EF4-FFF2-40B4-BE49-F238E27FC236}">
                <a16:creationId xmlns:a16="http://schemas.microsoft.com/office/drawing/2014/main" id="{0F54C029-9ED6-3F9A-992E-810EB23F8582}"/>
              </a:ext>
            </a:extLst>
          </p:cNvPr>
          <p:cNvSpPr txBox="1"/>
          <p:nvPr/>
        </p:nvSpPr>
        <p:spPr>
          <a:xfrm>
            <a:off x="1180544" y="1150375"/>
            <a:ext cx="10756491" cy="923330"/>
          </a:xfrm>
          <a:prstGeom prst="rect">
            <a:avLst/>
          </a:prstGeom>
          <a:noFill/>
        </p:spPr>
        <p:txBody>
          <a:bodyPr wrap="square" rtlCol="1">
            <a:spAutoFit/>
          </a:bodyPr>
          <a:lstStyle/>
          <a:p>
            <a:pPr algn="r" rtl="1"/>
            <a:r>
              <a:rPr lang="he-IL" dirty="0">
                <a:latin typeface="Segoe UI Semilight" panose="020B0402040204020203" pitchFamily="34" charset="0"/>
                <a:cs typeface="Segoe UI Semilight" panose="020B0402040204020203" pitchFamily="34" charset="0"/>
              </a:rPr>
              <a:t>בפרויקט זה, נחקור את השפעת מאפייני נכסים על מחיריהם.</a:t>
            </a:r>
          </a:p>
          <a:p>
            <a:pPr algn="r" rtl="1"/>
            <a:r>
              <a:rPr lang="he-IL" dirty="0">
                <a:latin typeface="Segoe UI Semilight" panose="020B0402040204020203" pitchFamily="34" charset="0"/>
                <a:cs typeface="Segoe UI Semilight" panose="020B0402040204020203" pitchFamily="34" charset="0"/>
              </a:rPr>
              <a:t>בחרנו בנושא מחקר זה כי זהו נושא יום יומי המעסיק את כל קבוצות האוכלוסיה בישראל. מחירי הנדל"ן נמצאים על הפרק בכל מערכת בחירות, בהרבה מהדורות חדשות ובאתרי אינטרנט רבים.</a:t>
            </a:r>
          </a:p>
        </p:txBody>
      </p:sp>
      <p:sp>
        <p:nvSpPr>
          <p:cNvPr id="4" name="תיבת טקסט 3">
            <a:extLst>
              <a:ext uri="{FF2B5EF4-FFF2-40B4-BE49-F238E27FC236}">
                <a16:creationId xmlns:a16="http://schemas.microsoft.com/office/drawing/2014/main" id="{3A133A25-DC74-430D-A2E0-02EBD3C23F95}"/>
              </a:ext>
            </a:extLst>
          </p:cNvPr>
          <p:cNvSpPr txBox="1"/>
          <p:nvPr/>
        </p:nvSpPr>
        <p:spPr>
          <a:xfrm>
            <a:off x="10144557" y="2649794"/>
            <a:ext cx="1792478" cy="400110"/>
          </a:xfrm>
          <a:prstGeom prst="rect">
            <a:avLst/>
          </a:prstGeom>
          <a:noFill/>
        </p:spPr>
        <p:txBody>
          <a:bodyPr wrap="none" rtlCol="1">
            <a:spAutoFit/>
          </a:bodyPr>
          <a:lstStyle>
            <a:defPPr>
              <a:defRPr lang="en-US"/>
            </a:defPPr>
            <a:lvl1pPr algn="r" rtl="1">
              <a:defRPr sz="2000" b="1">
                <a:latin typeface="Segoe UI Light" panose="020B0502040204020203" pitchFamily="34" charset="0"/>
                <a:cs typeface="Segoe UI Light" panose="020B0502040204020203" pitchFamily="34" charset="0"/>
              </a:defRPr>
            </a:lvl1pPr>
          </a:lstStyle>
          <a:p>
            <a:r>
              <a:rPr lang="he-IL" dirty="0">
                <a:latin typeface="Gisha" panose="020B0502040204020203" pitchFamily="34" charset="-79"/>
                <a:cs typeface="Gisha" panose="020B0502040204020203" pitchFamily="34" charset="-79"/>
              </a:rPr>
              <a:t>תהליך המחקר</a:t>
            </a:r>
          </a:p>
        </p:txBody>
      </p:sp>
      <p:sp>
        <p:nvSpPr>
          <p:cNvPr id="5" name="תיבת טקסט 4">
            <a:extLst>
              <a:ext uri="{FF2B5EF4-FFF2-40B4-BE49-F238E27FC236}">
                <a16:creationId xmlns:a16="http://schemas.microsoft.com/office/drawing/2014/main" id="{FFC3B8D5-97D7-1A4E-5D22-27FA4285AB3D}"/>
              </a:ext>
            </a:extLst>
          </p:cNvPr>
          <p:cNvSpPr txBox="1"/>
          <p:nvPr/>
        </p:nvSpPr>
        <p:spPr>
          <a:xfrm>
            <a:off x="1180544" y="3284877"/>
            <a:ext cx="10756491" cy="369332"/>
          </a:xfrm>
          <a:prstGeom prst="rect">
            <a:avLst/>
          </a:prstGeom>
          <a:noFill/>
        </p:spPr>
        <p:txBody>
          <a:bodyPr wrap="square" rtlCol="1">
            <a:spAutoFit/>
          </a:bodyPr>
          <a:lstStyle/>
          <a:p>
            <a:pPr algn="r" rtl="1"/>
            <a:r>
              <a:rPr lang="he-IL" dirty="0">
                <a:latin typeface="Segoe UI Semilight" panose="020B0402040204020203" pitchFamily="34" charset="0"/>
                <a:cs typeface="Segoe UI Semilight" panose="020B0402040204020203" pitchFamily="34" charset="0"/>
              </a:rPr>
              <a:t>לאחר בחירת הנושא, התחלנו לעבוד על פי שלבי של מדעני הנתונים, כפי שנלמדו במהלך הקורס.</a:t>
            </a:r>
          </a:p>
        </p:txBody>
      </p:sp>
    </p:spTree>
    <p:extLst>
      <p:ext uri="{BB962C8B-B14F-4D97-AF65-F5344CB8AC3E}">
        <p14:creationId xmlns:p14="http://schemas.microsoft.com/office/powerpoint/2010/main" val="2667415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69DE470E-8F30-73F7-268C-A4C938D54700}"/>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16040924-DE1F-48C0-D66D-38D504578853}"/>
              </a:ext>
            </a:extLst>
          </p:cNvPr>
          <p:cNvSpPr txBox="1"/>
          <p:nvPr/>
        </p:nvSpPr>
        <p:spPr>
          <a:xfrm>
            <a:off x="9817510" y="297233"/>
            <a:ext cx="1817103" cy="1077218"/>
          </a:xfrm>
          <a:prstGeom prst="rect">
            <a:avLst/>
          </a:prstGeom>
          <a:noFill/>
        </p:spPr>
        <p:txBody>
          <a:bodyPr wrap="square" rtlCol="0">
            <a:spAutoFit/>
          </a:bodyPr>
          <a:lstStyle/>
          <a:p>
            <a:pPr algn="r" rtl="1"/>
            <a:r>
              <a:rPr lang="he-IL" sz="3200" b="1" dirty="0">
                <a:latin typeface="Gisha" panose="020B0502040204020203" pitchFamily="34" charset="-79"/>
                <a:cs typeface="Gisha" panose="020B0502040204020203" pitchFamily="34" charset="-79"/>
              </a:rPr>
              <a:t>תהליך</a:t>
            </a:r>
          </a:p>
          <a:p>
            <a:pPr algn="r" rtl="1"/>
            <a:r>
              <a:rPr lang="he-IL" sz="3200" b="1" dirty="0">
                <a:latin typeface="Gisha" panose="020B0502040204020203" pitchFamily="34" charset="-79"/>
                <a:cs typeface="Gisha" panose="020B0502040204020203" pitchFamily="34" charset="-79"/>
              </a:rPr>
              <a:t>העבודה</a:t>
            </a:r>
            <a:endParaRPr lang="en-US" sz="3200" b="1" dirty="0">
              <a:latin typeface="Gisha" panose="020B0502040204020203" pitchFamily="34" charset="-79"/>
              <a:cs typeface="Gisha" panose="020B0502040204020203" pitchFamily="34" charset="-79"/>
            </a:endParaRPr>
          </a:p>
        </p:txBody>
      </p:sp>
      <p:sp>
        <p:nvSpPr>
          <p:cNvPr id="28" name="חצי מסגרת 27">
            <a:extLst>
              <a:ext uri="{FF2B5EF4-FFF2-40B4-BE49-F238E27FC236}">
                <a16:creationId xmlns:a16="http://schemas.microsoft.com/office/drawing/2014/main" id="{99454475-B46B-45AD-2E1A-B982F230CCF1}"/>
              </a:ext>
            </a:extLst>
          </p:cNvPr>
          <p:cNvSpPr/>
          <p:nvPr/>
        </p:nvSpPr>
        <p:spPr>
          <a:xfrm rot="18917495">
            <a:off x="9321100"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חצי מסגרת 28">
            <a:extLst>
              <a:ext uri="{FF2B5EF4-FFF2-40B4-BE49-F238E27FC236}">
                <a16:creationId xmlns:a16="http://schemas.microsoft.com/office/drawing/2014/main" id="{5D6FEC8C-D600-9B69-8752-DD666D6984AD}"/>
              </a:ext>
            </a:extLst>
          </p:cNvPr>
          <p:cNvSpPr/>
          <p:nvPr/>
        </p:nvSpPr>
        <p:spPr>
          <a:xfrm rot="18917495">
            <a:off x="8931995"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חצי מסגרת 30">
            <a:extLst>
              <a:ext uri="{FF2B5EF4-FFF2-40B4-BE49-F238E27FC236}">
                <a16:creationId xmlns:a16="http://schemas.microsoft.com/office/drawing/2014/main" id="{F6475C20-9BF4-37B0-3687-D0FDF654C688}"/>
              </a:ext>
            </a:extLst>
          </p:cNvPr>
          <p:cNvSpPr/>
          <p:nvPr/>
        </p:nvSpPr>
        <p:spPr>
          <a:xfrm rot="18917495">
            <a:off x="8548107"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חצי מסגרת 31">
            <a:extLst>
              <a:ext uri="{FF2B5EF4-FFF2-40B4-BE49-F238E27FC236}">
                <a16:creationId xmlns:a16="http://schemas.microsoft.com/office/drawing/2014/main" id="{BC994163-3073-6746-985A-3ECFA2E46FC1}"/>
              </a:ext>
            </a:extLst>
          </p:cNvPr>
          <p:cNvSpPr/>
          <p:nvPr/>
        </p:nvSpPr>
        <p:spPr>
          <a:xfrm rot="18917495">
            <a:off x="8159002"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חצי מסגרת 32">
            <a:extLst>
              <a:ext uri="{FF2B5EF4-FFF2-40B4-BE49-F238E27FC236}">
                <a16:creationId xmlns:a16="http://schemas.microsoft.com/office/drawing/2014/main" id="{F7849391-FCC0-AFB0-D4F8-B115E5CACD85}"/>
              </a:ext>
            </a:extLst>
          </p:cNvPr>
          <p:cNvSpPr/>
          <p:nvPr/>
        </p:nvSpPr>
        <p:spPr>
          <a:xfrm rot="18917495">
            <a:off x="7772506" y="53668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חצי מסגרת 34">
            <a:extLst>
              <a:ext uri="{FF2B5EF4-FFF2-40B4-BE49-F238E27FC236}">
                <a16:creationId xmlns:a16="http://schemas.microsoft.com/office/drawing/2014/main" id="{A252B7FF-0283-A7FE-4585-45D7BE92FD43}"/>
              </a:ext>
            </a:extLst>
          </p:cNvPr>
          <p:cNvSpPr/>
          <p:nvPr/>
        </p:nvSpPr>
        <p:spPr>
          <a:xfrm rot="18917495">
            <a:off x="7383401" y="536685"/>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חצי מסגרת 36">
            <a:extLst>
              <a:ext uri="{FF2B5EF4-FFF2-40B4-BE49-F238E27FC236}">
                <a16:creationId xmlns:a16="http://schemas.microsoft.com/office/drawing/2014/main" id="{33DE9DDB-AF9E-8EEB-8201-A84B597E158D}"/>
              </a:ext>
            </a:extLst>
          </p:cNvPr>
          <p:cNvSpPr/>
          <p:nvPr/>
        </p:nvSpPr>
        <p:spPr>
          <a:xfrm rot="18917495">
            <a:off x="7005418"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חצי מסגרת 37">
            <a:extLst>
              <a:ext uri="{FF2B5EF4-FFF2-40B4-BE49-F238E27FC236}">
                <a16:creationId xmlns:a16="http://schemas.microsoft.com/office/drawing/2014/main" id="{C1E425D2-2A39-1EA5-B557-59F4DE89F862}"/>
              </a:ext>
            </a:extLst>
          </p:cNvPr>
          <p:cNvSpPr/>
          <p:nvPr/>
        </p:nvSpPr>
        <p:spPr>
          <a:xfrm rot="18917495">
            <a:off x="6616313"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חצי מסגרת 43">
            <a:extLst>
              <a:ext uri="{FF2B5EF4-FFF2-40B4-BE49-F238E27FC236}">
                <a16:creationId xmlns:a16="http://schemas.microsoft.com/office/drawing/2014/main" id="{88F7C038-8DEA-239F-0ACF-70E9EE45DA8B}"/>
              </a:ext>
            </a:extLst>
          </p:cNvPr>
          <p:cNvSpPr/>
          <p:nvPr/>
        </p:nvSpPr>
        <p:spPr>
          <a:xfrm rot="18917495">
            <a:off x="6232425"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חצי מסגרת 44">
            <a:extLst>
              <a:ext uri="{FF2B5EF4-FFF2-40B4-BE49-F238E27FC236}">
                <a16:creationId xmlns:a16="http://schemas.microsoft.com/office/drawing/2014/main" id="{9534EAD8-910F-2969-940C-5DD26141D2A3}"/>
              </a:ext>
            </a:extLst>
          </p:cNvPr>
          <p:cNvSpPr/>
          <p:nvPr/>
        </p:nvSpPr>
        <p:spPr>
          <a:xfrm rot="18917495">
            <a:off x="5843320"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חצי מסגרת 45">
            <a:extLst>
              <a:ext uri="{FF2B5EF4-FFF2-40B4-BE49-F238E27FC236}">
                <a16:creationId xmlns:a16="http://schemas.microsoft.com/office/drawing/2014/main" id="{89BEC4F5-A514-00B4-8D43-C5A0C9A91320}"/>
              </a:ext>
            </a:extLst>
          </p:cNvPr>
          <p:cNvSpPr/>
          <p:nvPr/>
        </p:nvSpPr>
        <p:spPr>
          <a:xfrm rot="18917495">
            <a:off x="5456824" y="5307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חצי מסגרת 46">
            <a:extLst>
              <a:ext uri="{FF2B5EF4-FFF2-40B4-BE49-F238E27FC236}">
                <a16:creationId xmlns:a16="http://schemas.microsoft.com/office/drawing/2014/main" id="{E40DB5E2-F1AB-0006-94DD-925C44836715}"/>
              </a:ext>
            </a:extLst>
          </p:cNvPr>
          <p:cNvSpPr/>
          <p:nvPr/>
        </p:nvSpPr>
        <p:spPr>
          <a:xfrm rot="18917495">
            <a:off x="5067719" y="53071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8" name="קבוצה 47">
            <a:extLst>
              <a:ext uri="{FF2B5EF4-FFF2-40B4-BE49-F238E27FC236}">
                <a16:creationId xmlns:a16="http://schemas.microsoft.com/office/drawing/2014/main" id="{D2EF2D2C-B384-2131-07FA-F13D0364067B}"/>
              </a:ext>
            </a:extLst>
          </p:cNvPr>
          <p:cNvGrpSpPr/>
          <p:nvPr/>
        </p:nvGrpSpPr>
        <p:grpSpPr>
          <a:xfrm>
            <a:off x="270386" y="2284462"/>
            <a:ext cx="11547987" cy="2436563"/>
            <a:chOff x="270386" y="681802"/>
            <a:chExt cx="11547987" cy="2436563"/>
          </a:xfrm>
        </p:grpSpPr>
        <p:cxnSp>
          <p:nvCxnSpPr>
            <p:cNvPr id="49" name="מחבר ישר 48">
              <a:extLst>
                <a:ext uri="{FF2B5EF4-FFF2-40B4-BE49-F238E27FC236}">
                  <a16:creationId xmlns:a16="http://schemas.microsoft.com/office/drawing/2014/main" id="{EDCCA381-9611-0C87-D825-D36978769741}"/>
                </a:ext>
              </a:extLst>
            </p:cNvPr>
            <p:cNvCxnSpPr>
              <a:cxnSpLocks/>
              <a:stCxn id="61" idx="4"/>
            </p:cNvCxnSpPr>
            <p:nvPr/>
          </p:nvCxnSpPr>
          <p:spPr>
            <a:xfrm flipV="1">
              <a:off x="104221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49">
              <a:extLst>
                <a:ext uri="{FF2B5EF4-FFF2-40B4-BE49-F238E27FC236}">
                  <a16:creationId xmlns:a16="http://schemas.microsoft.com/office/drawing/2014/main" id="{2E0521FA-9841-0DD3-1319-86241EF67144}"/>
                </a:ext>
              </a:extLst>
            </p:cNvPr>
            <p:cNvCxnSpPr>
              <a:cxnSpLocks/>
              <a:stCxn id="60" idx="4"/>
            </p:cNvCxnSpPr>
            <p:nvPr/>
          </p:nvCxnSpPr>
          <p:spPr>
            <a:xfrm flipV="1">
              <a:off x="3043083" y="1229032"/>
              <a:ext cx="0" cy="1889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מחבר ישר 51">
              <a:extLst>
                <a:ext uri="{FF2B5EF4-FFF2-40B4-BE49-F238E27FC236}">
                  <a16:creationId xmlns:a16="http://schemas.microsoft.com/office/drawing/2014/main" id="{E5123521-DA6A-F1DB-F28A-D5F4F851DB4F}"/>
                </a:ext>
              </a:extLst>
            </p:cNvPr>
            <p:cNvCxnSpPr>
              <a:cxnSpLocks/>
              <a:stCxn id="59" idx="4"/>
            </p:cNvCxnSpPr>
            <p:nvPr/>
          </p:nvCxnSpPr>
          <p:spPr>
            <a:xfrm flipV="1">
              <a:off x="504394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52">
              <a:extLst>
                <a:ext uri="{FF2B5EF4-FFF2-40B4-BE49-F238E27FC236}">
                  <a16:creationId xmlns:a16="http://schemas.microsoft.com/office/drawing/2014/main" id="{378052F9-73CB-44E0-8EE5-600D772E8087}"/>
                </a:ext>
              </a:extLst>
            </p:cNvPr>
            <p:cNvCxnSpPr>
              <a:cxnSpLocks/>
              <a:stCxn id="58" idx="4"/>
            </p:cNvCxnSpPr>
            <p:nvPr/>
          </p:nvCxnSpPr>
          <p:spPr>
            <a:xfrm flipV="1">
              <a:off x="7044813" y="1229032"/>
              <a:ext cx="9832"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מחבר ישר 53">
              <a:extLst>
                <a:ext uri="{FF2B5EF4-FFF2-40B4-BE49-F238E27FC236}">
                  <a16:creationId xmlns:a16="http://schemas.microsoft.com/office/drawing/2014/main" id="{146AE7AF-85AE-2D14-5118-018BAAF7CF01}"/>
                </a:ext>
              </a:extLst>
            </p:cNvPr>
            <p:cNvCxnSpPr>
              <a:cxnSpLocks/>
              <a:stCxn id="57" idx="4"/>
            </p:cNvCxnSpPr>
            <p:nvPr/>
          </p:nvCxnSpPr>
          <p:spPr>
            <a:xfrm flipV="1">
              <a:off x="904567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מחבר ישר 54">
              <a:extLst>
                <a:ext uri="{FF2B5EF4-FFF2-40B4-BE49-F238E27FC236}">
                  <a16:creationId xmlns:a16="http://schemas.microsoft.com/office/drawing/2014/main" id="{3B1A2476-C040-B967-034D-F026B5AFD7CD}"/>
                </a:ext>
              </a:extLst>
            </p:cNvPr>
            <p:cNvCxnSpPr>
              <a:cxnSpLocks/>
              <a:stCxn id="56" idx="4"/>
            </p:cNvCxnSpPr>
            <p:nvPr/>
          </p:nvCxnSpPr>
          <p:spPr>
            <a:xfrm flipH="1" flipV="1">
              <a:off x="11041627" y="1229032"/>
              <a:ext cx="4914"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אליפסה 55">
              <a:extLst>
                <a:ext uri="{FF2B5EF4-FFF2-40B4-BE49-F238E27FC236}">
                  <a16:creationId xmlns:a16="http://schemas.microsoft.com/office/drawing/2014/main" id="{DF9AD098-021B-78D1-DF8E-58A70836CB1E}"/>
                </a:ext>
              </a:extLst>
            </p:cNvPr>
            <p:cNvSpPr/>
            <p:nvPr/>
          </p:nvSpPr>
          <p:spPr>
            <a:xfrm>
              <a:off x="10274709" y="1571473"/>
              <a:ext cx="1543664" cy="1543664"/>
            </a:xfrm>
            <a:prstGeom prst="ellipse">
              <a:avLst/>
            </a:prstGeom>
            <a:solidFill>
              <a:srgbClr val="B1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הרכשת נתונים</a:t>
              </a:r>
            </a:p>
          </p:txBody>
        </p:sp>
        <p:sp>
          <p:nvSpPr>
            <p:cNvPr id="57" name="אליפסה 56">
              <a:extLst>
                <a:ext uri="{FF2B5EF4-FFF2-40B4-BE49-F238E27FC236}">
                  <a16:creationId xmlns:a16="http://schemas.microsoft.com/office/drawing/2014/main" id="{9CD4F585-35E0-24EB-24CB-E8843BAB3DF2}"/>
                </a:ext>
              </a:extLst>
            </p:cNvPr>
            <p:cNvSpPr/>
            <p:nvPr/>
          </p:nvSpPr>
          <p:spPr>
            <a:xfrm>
              <a:off x="8273846" y="1571473"/>
              <a:ext cx="1543664" cy="1543664"/>
            </a:xfrm>
            <a:prstGeom prst="ellipse">
              <a:avLst/>
            </a:prstGeom>
            <a:solidFill>
              <a:srgbClr val="8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ניקוי ראשוני</a:t>
              </a:r>
            </a:p>
          </p:txBody>
        </p:sp>
        <p:sp>
          <p:nvSpPr>
            <p:cNvPr id="58" name="אליפסה 57">
              <a:extLst>
                <a:ext uri="{FF2B5EF4-FFF2-40B4-BE49-F238E27FC236}">
                  <a16:creationId xmlns:a16="http://schemas.microsoft.com/office/drawing/2014/main" id="{D87899A2-0730-CC3A-24C8-8A4E116E5AF6}"/>
                </a:ext>
              </a:extLst>
            </p:cNvPr>
            <p:cNvSpPr/>
            <p:nvPr/>
          </p:nvSpPr>
          <p:spPr>
            <a:xfrm>
              <a:off x="6272981" y="1571473"/>
              <a:ext cx="1543664" cy="1543664"/>
            </a:xfrm>
            <a:prstGeom prst="ellipse">
              <a:avLst/>
            </a:prstGeom>
            <a:solidFill>
              <a:srgbClr val="B7B0AA"/>
            </a:solidFill>
            <a:ln w="76200">
              <a:solidFill>
                <a:srgbClr val="C7515C"/>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ויזואליזציה</a:t>
              </a:r>
            </a:p>
          </p:txBody>
        </p:sp>
        <p:sp>
          <p:nvSpPr>
            <p:cNvPr id="59" name="אליפסה 58">
              <a:extLst>
                <a:ext uri="{FF2B5EF4-FFF2-40B4-BE49-F238E27FC236}">
                  <a16:creationId xmlns:a16="http://schemas.microsoft.com/office/drawing/2014/main" id="{1364D822-9247-0884-DA19-E57DD4E31527}"/>
                </a:ext>
              </a:extLst>
            </p:cNvPr>
            <p:cNvSpPr/>
            <p:nvPr/>
          </p:nvSpPr>
          <p:spPr>
            <a:xfrm>
              <a:off x="4272116" y="1571473"/>
              <a:ext cx="1543664" cy="1543664"/>
            </a:xfrm>
            <a:prstGeom prst="ellipse">
              <a:avLst/>
            </a:prstGeom>
            <a:solidFill>
              <a:srgbClr val="8C8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טיפול בנתונים</a:t>
              </a:r>
            </a:p>
          </p:txBody>
        </p:sp>
        <p:sp>
          <p:nvSpPr>
            <p:cNvPr id="60" name="אליפסה 59">
              <a:extLst>
                <a:ext uri="{FF2B5EF4-FFF2-40B4-BE49-F238E27FC236}">
                  <a16:creationId xmlns:a16="http://schemas.microsoft.com/office/drawing/2014/main" id="{BAF379C9-7BF9-118F-9718-01EF62055B1C}"/>
                </a:ext>
              </a:extLst>
            </p:cNvPr>
            <p:cNvSpPr/>
            <p:nvPr/>
          </p:nvSpPr>
          <p:spPr>
            <a:xfrm>
              <a:off x="2271251" y="1574701"/>
              <a:ext cx="1543664" cy="1543664"/>
            </a:xfrm>
            <a:prstGeom prst="ellipse">
              <a:avLst/>
            </a:prstGeom>
            <a:solidFill>
              <a:srgbClr val="BD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מודל</a:t>
              </a:r>
            </a:p>
          </p:txBody>
        </p:sp>
        <p:sp>
          <p:nvSpPr>
            <p:cNvPr id="61" name="אליפסה 60">
              <a:extLst>
                <a:ext uri="{FF2B5EF4-FFF2-40B4-BE49-F238E27FC236}">
                  <a16:creationId xmlns:a16="http://schemas.microsoft.com/office/drawing/2014/main" id="{9EE77A93-265A-5048-8189-A850B1637188}"/>
                </a:ext>
              </a:extLst>
            </p:cNvPr>
            <p:cNvSpPr/>
            <p:nvPr/>
          </p:nvSpPr>
          <p:spPr>
            <a:xfrm>
              <a:off x="270386" y="1571473"/>
              <a:ext cx="1543664" cy="1543664"/>
            </a:xfrm>
            <a:prstGeom prst="ellipse">
              <a:avLst/>
            </a:prstGeom>
            <a:solidFill>
              <a:srgbClr val="A0B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מסקנות</a:t>
              </a:r>
            </a:p>
          </p:txBody>
        </p:sp>
        <p:sp>
          <p:nvSpPr>
            <p:cNvPr id="62" name="תיבת טקסט 61">
              <a:extLst>
                <a:ext uri="{FF2B5EF4-FFF2-40B4-BE49-F238E27FC236}">
                  <a16:creationId xmlns:a16="http://schemas.microsoft.com/office/drawing/2014/main" id="{53FB0D71-0ABD-C213-195B-08544D194B0C}"/>
                </a:ext>
              </a:extLst>
            </p:cNvPr>
            <p:cNvSpPr txBox="1"/>
            <p:nvPr/>
          </p:nvSpPr>
          <p:spPr>
            <a:xfrm>
              <a:off x="10890092" y="681802"/>
              <a:ext cx="271228"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1</a:t>
              </a:r>
            </a:p>
          </p:txBody>
        </p:sp>
        <p:sp>
          <p:nvSpPr>
            <p:cNvPr id="63" name="תיבת טקסט 62">
              <a:extLst>
                <a:ext uri="{FF2B5EF4-FFF2-40B4-BE49-F238E27FC236}">
                  <a16:creationId xmlns:a16="http://schemas.microsoft.com/office/drawing/2014/main" id="{2889672E-4224-4170-D980-5CE7B3AF855F}"/>
                </a:ext>
              </a:extLst>
            </p:cNvPr>
            <p:cNvSpPr txBox="1"/>
            <p:nvPr/>
          </p:nvSpPr>
          <p:spPr>
            <a:xfrm>
              <a:off x="6888366"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3</a:t>
              </a:r>
            </a:p>
          </p:txBody>
        </p:sp>
        <p:sp>
          <p:nvSpPr>
            <p:cNvPr id="64" name="תיבת טקסט 63">
              <a:extLst>
                <a:ext uri="{FF2B5EF4-FFF2-40B4-BE49-F238E27FC236}">
                  <a16:creationId xmlns:a16="http://schemas.microsoft.com/office/drawing/2014/main" id="{78B3350D-465A-062D-8087-AB0D0CBE436D}"/>
                </a:ext>
              </a:extLst>
            </p:cNvPr>
            <p:cNvSpPr txBox="1"/>
            <p:nvPr/>
          </p:nvSpPr>
          <p:spPr>
            <a:xfrm>
              <a:off x="888922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2</a:t>
              </a:r>
            </a:p>
          </p:txBody>
        </p:sp>
        <p:sp>
          <p:nvSpPr>
            <p:cNvPr id="65" name="תיבת טקסט 64">
              <a:extLst>
                <a:ext uri="{FF2B5EF4-FFF2-40B4-BE49-F238E27FC236}">
                  <a16:creationId xmlns:a16="http://schemas.microsoft.com/office/drawing/2014/main" id="{49580C16-E895-9A1B-E79B-3D8D1645D773}"/>
                </a:ext>
              </a:extLst>
            </p:cNvPr>
            <p:cNvSpPr txBox="1"/>
            <p:nvPr/>
          </p:nvSpPr>
          <p:spPr>
            <a:xfrm>
              <a:off x="488749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4</a:t>
              </a:r>
            </a:p>
          </p:txBody>
        </p:sp>
        <p:sp>
          <p:nvSpPr>
            <p:cNvPr id="66" name="תיבת טקסט 65">
              <a:extLst>
                <a:ext uri="{FF2B5EF4-FFF2-40B4-BE49-F238E27FC236}">
                  <a16:creationId xmlns:a16="http://schemas.microsoft.com/office/drawing/2014/main" id="{3F264E69-5BFE-CD32-81F8-DF12EFBEDC98}"/>
                </a:ext>
              </a:extLst>
            </p:cNvPr>
            <p:cNvSpPr txBox="1"/>
            <p:nvPr/>
          </p:nvSpPr>
          <p:spPr>
            <a:xfrm>
              <a:off x="2886630" y="688258"/>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5</a:t>
              </a:r>
            </a:p>
          </p:txBody>
        </p:sp>
        <p:sp>
          <p:nvSpPr>
            <p:cNvPr id="67" name="תיבת טקסט 66">
              <a:extLst>
                <a:ext uri="{FF2B5EF4-FFF2-40B4-BE49-F238E27FC236}">
                  <a16:creationId xmlns:a16="http://schemas.microsoft.com/office/drawing/2014/main" id="{C9077157-613D-1A32-A004-C624E948EAEA}"/>
                </a:ext>
              </a:extLst>
            </p:cNvPr>
            <p:cNvSpPr txBox="1"/>
            <p:nvPr/>
          </p:nvSpPr>
          <p:spPr>
            <a:xfrm>
              <a:off x="885763"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6</a:t>
              </a:r>
            </a:p>
          </p:txBody>
        </p:sp>
        <p:cxnSp>
          <p:nvCxnSpPr>
            <p:cNvPr id="68" name="מחבר ישר 67">
              <a:extLst>
                <a:ext uri="{FF2B5EF4-FFF2-40B4-BE49-F238E27FC236}">
                  <a16:creationId xmlns:a16="http://schemas.microsoft.com/office/drawing/2014/main" id="{4F7B8EAE-6A49-9B57-DF7B-9745E1E7B6DA}"/>
                </a:ext>
              </a:extLst>
            </p:cNvPr>
            <p:cNvCxnSpPr>
              <a:cxnSpLocks/>
            </p:cNvCxnSpPr>
            <p:nvPr/>
          </p:nvCxnSpPr>
          <p:spPr>
            <a:xfrm>
              <a:off x="1022555" y="1229032"/>
              <a:ext cx="10019071"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69" name="מחבר ישר 68">
              <a:extLst>
                <a:ext uri="{FF2B5EF4-FFF2-40B4-BE49-F238E27FC236}">
                  <a16:creationId xmlns:a16="http://schemas.microsoft.com/office/drawing/2014/main" id="{3F17A834-8AFE-1C5E-0F7E-89CD0C1E2789}"/>
                </a:ext>
              </a:extLst>
            </p:cNvPr>
            <p:cNvCxnSpPr>
              <a:stCxn id="56" idx="0"/>
            </p:cNvCxnSpPr>
            <p:nvPr/>
          </p:nvCxnSpPr>
          <p:spPr>
            <a:xfrm flipH="1" flipV="1">
              <a:off x="11041626" y="1229032"/>
              <a:ext cx="4915" cy="34244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7892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11AE8A54-E3E4-90F1-7C88-B1EC28BF3A30}"/>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0227912" y="152283"/>
            <a:ext cx="1709122"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ויזואליזציה</a:t>
            </a:r>
          </a:p>
        </p:txBody>
      </p:sp>
      <p:sp>
        <p:nvSpPr>
          <p:cNvPr id="3" name="תיבת טקסט 2">
            <a:extLst>
              <a:ext uri="{FF2B5EF4-FFF2-40B4-BE49-F238E27FC236}">
                <a16:creationId xmlns:a16="http://schemas.microsoft.com/office/drawing/2014/main" id="{7B252458-3C84-EF48-43AE-80E8B5F5209F}"/>
              </a:ext>
            </a:extLst>
          </p:cNvPr>
          <p:cNvSpPr txBox="1"/>
          <p:nvPr/>
        </p:nvSpPr>
        <p:spPr>
          <a:xfrm>
            <a:off x="7324078" y="796110"/>
            <a:ext cx="4612956" cy="785343"/>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בגרפים האלה מוצגת התפלגות העסקאות בהתאם למחוז ובהתאם למספר החדרים</a:t>
            </a:r>
          </a:p>
        </p:txBody>
      </p:sp>
      <p:pic>
        <p:nvPicPr>
          <p:cNvPr id="8" name="תמונה 7">
            <a:extLst>
              <a:ext uri="{FF2B5EF4-FFF2-40B4-BE49-F238E27FC236}">
                <a16:creationId xmlns:a16="http://schemas.microsoft.com/office/drawing/2014/main" id="{CADFE235-C8A6-3F8B-EF7D-8DCFD528889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1011" y="796110"/>
            <a:ext cx="5534989" cy="1612294"/>
          </a:xfrm>
          <a:prstGeom prst="rect">
            <a:avLst/>
          </a:prstGeom>
        </p:spPr>
      </p:pic>
      <p:pic>
        <p:nvPicPr>
          <p:cNvPr id="1026" name="Picture 2">
            <a:extLst>
              <a:ext uri="{FF2B5EF4-FFF2-40B4-BE49-F238E27FC236}">
                <a16:creationId xmlns:a16="http://schemas.microsoft.com/office/drawing/2014/main" id="{54F7D5CA-A55A-891B-5D3B-855698FE9DF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168" y="2594780"/>
            <a:ext cx="10220325"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313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08B18981-C105-B3AF-0890-0244CAEDD5D5}"/>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0227912" y="152283"/>
            <a:ext cx="1709122"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ויזואליזציה</a:t>
            </a:r>
          </a:p>
        </p:txBody>
      </p:sp>
      <p:sp>
        <p:nvSpPr>
          <p:cNvPr id="3" name="תיבת טקסט 2">
            <a:extLst>
              <a:ext uri="{FF2B5EF4-FFF2-40B4-BE49-F238E27FC236}">
                <a16:creationId xmlns:a16="http://schemas.microsoft.com/office/drawing/2014/main" id="{7B252458-3C84-EF48-43AE-80E8B5F5209F}"/>
              </a:ext>
            </a:extLst>
          </p:cNvPr>
          <p:cNvSpPr txBox="1"/>
          <p:nvPr/>
        </p:nvSpPr>
        <p:spPr>
          <a:xfrm>
            <a:off x="7368290" y="1230220"/>
            <a:ext cx="4425313" cy="653998"/>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בגרף זה מוצג המחיר הממוצע של כל הדירות לאורך השנים</a:t>
            </a:r>
          </a:p>
        </p:txBody>
      </p:sp>
      <p:pic>
        <p:nvPicPr>
          <p:cNvPr id="5" name="תמונה 4">
            <a:extLst>
              <a:ext uri="{FF2B5EF4-FFF2-40B4-BE49-F238E27FC236}">
                <a16:creationId xmlns:a16="http://schemas.microsoft.com/office/drawing/2014/main" id="{0987D2A5-12B9-A914-DE8F-484CDEE363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68289" y="2202255"/>
            <a:ext cx="4425313" cy="1313099"/>
          </a:xfrm>
          <a:prstGeom prst="rect">
            <a:avLst/>
          </a:prstGeom>
        </p:spPr>
      </p:pic>
      <p:pic>
        <p:nvPicPr>
          <p:cNvPr id="2050" name="Picture 2">
            <a:extLst>
              <a:ext uri="{FF2B5EF4-FFF2-40B4-BE49-F238E27FC236}">
                <a16:creationId xmlns:a16="http://schemas.microsoft.com/office/drawing/2014/main" id="{351D89A1-60FD-AC4A-310F-51361904C6D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994" y="796112"/>
            <a:ext cx="6961735" cy="543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965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37B8CF4E-D89D-4AC3-0803-19EE01553F4A}"/>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0227912" y="152283"/>
            <a:ext cx="1709122"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ויזואליזציה</a:t>
            </a:r>
          </a:p>
        </p:txBody>
      </p:sp>
      <p:sp>
        <p:nvSpPr>
          <p:cNvPr id="3" name="תיבת טקסט 2">
            <a:extLst>
              <a:ext uri="{FF2B5EF4-FFF2-40B4-BE49-F238E27FC236}">
                <a16:creationId xmlns:a16="http://schemas.microsoft.com/office/drawing/2014/main" id="{7B252458-3C84-EF48-43AE-80E8B5F5209F}"/>
              </a:ext>
            </a:extLst>
          </p:cNvPr>
          <p:cNvSpPr txBox="1"/>
          <p:nvPr/>
        </p:nvSpPr>
        <p:spPr>
          <a:xfrm>
            <a:off x="7272671" y="1134973"/>
            <a:ext cx="4664363" cy="1200329"/>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בנינו גרף </a:t>
            </a:r>
            <a:r>
              <a:rPr lang="en-US" dirty="0"/>
              <a:t>heatmap</a:t>
            </a:r>
            <a:r>
              <a:rPr lang="he-IL" dirty="0"/>
              <a:t> כדי לראות איך המאפיינים של נכס משפיעים אחד על השני.</a:t>
            </a:r>
          </a:p>
          <a:p>
            <a:r>
              <a:rPr lang="he-IL" dirty="0"/>
              <a:t>מכאן, ניתן לראות כי המאפיינים שהכי משפיעים על מחיר הנכס הם מספר החדרים ושטח הנכס.</a:t>
            </a:r>
          </a:p>
        </p:txBody>
      </p:sp>
      <p:pic>
        <p:nvPicPr>
          <p:cNvPr id="5" name="תמונה 4">
            <a:extLst>
              <a:ext uri="{FF2B5EF4-FFF2-40B4-BE49-F238E27FC236}">
                <a16:creationId xmlns:a16="http://schemas.microsoft.com/office/drawing/2014/main" id="{A89F14D9-395D-3091-D50C-0DAA0667258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72671" y="2508448"/>
            <a:ext cx="4664363" cy="1102966"/>
          </a:xfrm>
          <a:prstGeom prst="rect">
            <a:avLst/>
          </a:prstGeom>
          <a:noFill/>
        </p:spPr>
      </p:pic>
      <p:pic>
        <p:nvPicPr>
          <p:cNvPr id="3076" name="Picture 4">
            <a:extLst>
              <a:ext uri="{FF2B5EF4-FFF2-40B4-BE49-F238E27FC236}">
                <a16:creationId xmlns:a16="http://schemas.microsoft.com/office/drawing/2014/main" id="{11DD186C-AD3E-9780-7E6B-886584E14FC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892" y="757382"/>
            <a:ext cx="7037482" cy="600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954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DFEEB1FA-BA03-5387-CC1C-2298CDD65356}"/>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0227912" y="152283"/>
            <a:ext cx="1709122"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ויזואליזציה</a:t>
            </a:r>
          </a:p>
        </p:txBody>
      </p:sp>
      <p:sp>
        <p:nvSpPr>
          <p:cNvPr id="3" name="תיבת טקסט 2">
            <a:extLst>
              <a:ext uri="{FF2B5EF4-FFF2-40B4-BE49-F238E27FC236}">
                <a16:creationId xmlns:a16="http://schemas.microsoft.com/office/drawing/2014/main" id="{7B252458-3C84-EF48-43AE-80E8B5F5209F}"/>
              </a:ext>
            </a:extLst>
          </p:cNvPr>
          <p:cNvSpPr txBox="1"/>
          <p:nvPr/>
        </p:nvSpPr>
        <p:spPr>
          <a:xfrm>
            <a:off x="254966" y="675503"/>
            <a:ext cx="11682068" cy="646331"/>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רצינו לבדוק כיצד מספר החדרים משפיע על מחיר הנכס לאורך השנים.</a:t>
            </a:r>
          </a:p>
          <a:p>
            <a:r>
              <a:rPr lang="he-IL" dirty="0"/>
              <a:t>הגרף הראשון יצא מבולגן ולא ברור לכן יצרנו לכל מספר חדרים גרף משלו. </a:t>
            </a:r>
          </a:p>
        </p:txBody>
      </p:sp>
      <p:sp>
        <p:nvSpPr>
          <p:cNvPr id="6" name="חץ: ימינה 5">
            <a:extLst>
              <a:ext uri="{FF2B5EF4-FFF2-40B4-BE49-F238E27FC236}">
                <a16:creationId xmlns:a16="http://schemas.microsoft.com/office/drawing/2014/main" id="{9C27A6A5-B5A5-6464-CD67-E6B3F7C3FE56}"/>
              </a:ext>
            </a:extLst>
          </p:cNvPr>
          <p:cNvSpPr/>
          <p:nvPr/>
        </p:nvSpPr>
        <p:spPr>
          <a:xfrm flipH="1">
            <a:off x="5527102" y="3758230"/>
            <a:ext cx="1071478" cy="575519"/>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sz="1600" dirty="0">
                <a:solidFill>
                  <a:schemeClr val="tx1"/>
                </a:solidFill>
                <a:latin typeface="Segoe UI Semilight" panose="020B0402040204020203" pitchFamily="34" charset="0"/>
                <a:cs typeface="Segoe UI Semilight" panose="020B0402040204020203" pitchFamily="34" charset="0"/>
              </a:rPr>
              <a:t>פיצול</a:t>
            </a:r>
          </a:p>
        </p:txBody>
      </p:sp>
      <p:pic>
        <p:nvPicPr>
          <p:cNvPr id="4100" name="Picture 4">
            <a:extLst>
              <a:ext uri="{FF2B5EF4-FFF2-40B4-BE49-F238E27FC236}">
                <a16:creationId xmlns:a16="http://schemas.microsoft.com/office/drawing/2014/main" id="{2B72C2AF-A1FC-B660-26D7-16008A4DB88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1815" y="1545010"/>
            <a:ext cx="5135219" cy="519778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0212FDCE-DD1C-7048-C56A-DB0D354CBE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067" y="1545010"/>
            <a:ext cx="5022801" cy="500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365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18DC4AF4-5DFD-6211-3E18-5E4D54C08A70}"/>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0227912" y="152283"/>
            <a:ext cx="1709122"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ויזואליזציה</a:t>
            </a:r>
          </a:p>
        </p:txBody>
      </p:sp>
      <p:sp>
        <p:nvSpPr>
          <p:cNvPr id="3" name="תיבת טקסט 2">
            <a:extLst>
              <a:ext uri="{FF2B5EF4-FFF2-40B4-BE49-F238E27FC236}">
                <a16:creationId xmlns:a16="http://schemas.microsoft.com/office/drawing/2014/main" id="{7B252458-3C84-EF48-43AE-80E8B5F5209F}"/>
              </a:ext>
            </a:extLst>
          </p:cNvPr>
          <p:cNvSpPr txBox="1"/>
          <p:nvPr/>
        </p:nvSpPr>
        <p:spPr>
          <a:xfrm>
            <a:off x="7173002" y="5756038"/>
            <a:ext cx="4621834" cy="369332"/>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בדקנו גם מחיר ממוצע לאורך השנים בכל מחוז</a:t>
            </a:r>
          </a:p>
        </p:txBody>
      </p:sp>
      <p:pic>
        <p:nvPicPr>
          <p:cNvPr id="5122" name="Picture 2">
            <a:extLst>
              <a:ext uri="{FF2B5EF4-FFF2-40B4-BE49-F238E27FC236}">
                <a16:creationId xmlns:a16="http://schemas.microsoft.com/office/drawing/2014/main" id="{4216BC97-1F65-E130-E559-D67F8E3ABCB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49546"/>
          <a:stretch/>
        </p:blipFill>
        <p:spPr bwMode="auto">
          <a:xfrm>
            <a:off x="430456" y="1325359"/>
            <a:ext cx="5592034" cy="42072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FF0F401-CF0B-C962-576D-3F0105E137B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0548"/>
          <a:stretch/>
        </p:blipFill>
        <p:spPr bwMode="auto">
          <a:xfrm>
            <a:off x="6096000" y="1461861"/>
            <a:ext cx="5698836" cy="4107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05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ABAFF0A-5D83-2A05-5C2B-5D45CD17005A}"/>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0227912" y="152283"/>
            <a:ext cx="1709122"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ויזואליזציה</a:t>
            </a:r>
          </a:p>
        </p:txBody>
      </p:sp>
      <p:sp>
        <p:nvSpPr>
          <p:cNvPr id="3" name="תיבת טקסט 2">
            <a:extLst>
              <a:ext uri="{FF2B5EF4-FFF2-40B4-BE49-F238E27FC236}">
                <a16:creationId xmlns:a16="http://schemas.microsoft.com/office/drawing/2014/main" id="{7B252458-3C84-EF48-43AE-80E8B5F5209F}"/>
              </a:ext>
            </a:extLst>
          </p:cNvPr>
          <p:cNvSpPr txBox="1"/>
          <p:nvPr/>
        </p:nvSpPr>
        <p:spPr>
          <a:xfrm>
            <a:off x="6541856" y="3350996"/>
            <a:ext cx="5395178" cy="646331"/>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הגרף מציג את המחיר הממוצע של כל מספר חדרים לאורך השנים</a:t>
            </a:r>
          </a:p>
        </p:txBody>
      </p:sp>
      <p:pic>
        <p:nvPicPr>
          <p:cNvPr id="6146" name="Picture 2">
            <a:extLst>
              <a:ext uri="{FF2B5EF4-FFF2-40B4-BE49-F238E27FC236}">
                <a16:creationId xmlns:a16="http://schemas.microsoft.com/office/drawing/2014/main" id="{2CCA68DF-3052-5E6D-0D05-4DC5F294A24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1363" y="884887"/>
            <a:ext cx="5549805" cy="572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440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2655CD01-45BF-684D-92A4-CAA702CBCC7C}"/>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0227912" y="152283"/>
            <a:ext cx="1709122"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ויזואליזציה</a:t>
            </a:r>
          </a:p>
        </p:txBody>
      </p:sp>
      <p:sp>
        <p:nvSpPr>
          <p:cNvPr id="4" name="תיבת טקסט 3">
            <a:extLst>
              <a:ext uri="{FF2B5EF4-FFF2-40B4-BE49-F238E27FC236}">
                <a16:creationId xmlns:a16="http://schemas.microsoft.com/office/drawing/2014/main" id="{A7FD5573-A548-3828-C570-C12D73EEB8CA}"/>
              </a:ext>
            </a:extLst>
          </p:cNvPr>
          <p:cNvSpPr txBox="1"/>
          <p:nvPr/>
        </p:nvSpPr>
        <p:spPr>
          <a:xfrm>
            <a:off x="587118" y="1869054"/>
            <a:ext cx="3772505" cy="307777"/>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sz="1400" dirty="0"/>
              <a:t>מחיר ממוצע של נכס עם ובלי גינה לאורך השנים</a:t>
            </a:r>
          </a:p>
        </p:txBody>
      </p:sp>
      <p:sp>
        <p:nvSpPr>
          <p:cNvPr id="5" name="תיבת טקסט 4">
            <a:extLst>
              <a:ext uri="{FF2B5EF4-FFF2-40B4-BE49-F238E27FC236}">
                <a16:creationId xmlns:a16="http://schemas.microsoft.com/office/drawing/2014/main" id="{41412D0D-6D6A-1589-77F3-52B3EA47A6F6}"/>
              </a:ext>
            </a:extLst>
          </p:cNvPr>
          <p:cNvSpPr txBox="1"/>
          <p:nvPr/>
        </p:nvSpPr>
        <p:spPr>
          <a:xfrm>
            <a:off x="4892509" y="1869054"/>
            <a:ext cx="2993618" cy="307777"/>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sz="1400" dirty="0"/>
              <a:t>מחיר ממוצע של נכס לפי שנת הבנייה</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8419014" y="1869054"/>
            <a:ext cx="3586076" cy="307777"/>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sz="1400" dirty="0"/>
              <a:t>גרף תלת מימדי של שטח, מספר חדרים ומחיר</a:t>
            </a:r>
          </a:p>
        </p:txBody>
      </p:sp>
      <p:sp>
        <p:nvSpPr>
          <p:cNvPr id="7" name="תיבת טקסט 6">
            <a:extLst>
              <a:ext uri="{FF2B5EF4-FFF2-40B4-BE49-F238E27FC236}">
                <a16:creationId xmlns:a16="http://schemas.microsoft.com/office/drawing/2014/main" id="{0D361E6A-3476-CDB1-D23B-2C4765AB3BD3}"/>
              </a:ext>
            </a:extLst>
          </p:cNvPr>
          <p:cNvSpPr txBox="1"/>
          <p:nvPr/>
        </p:nvSpPr>
        <p:spPr>
          <a:xfrm>
            <a:off x="1180543" y="843307"/>
            <a:ext cx="10756491" cy="369332"/>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גרפים נוספים שיצרנו:</a:t>
            </a:r>
          </a:p>
        </p:txBody>
      </p:sp>
      <p:pic>
        <p:nvPicPr>
          <p:cNvPr id="7170" name="Picture 2">
            <a:extLst>
              <a:ext uri="{FF2B5EF4-FFF2-40B4-BE49-F238E27FC236}">
                <a16:creationId xmlns:a16="http://schemas.microsoft.com/office/drawing/2014/main" id="{87868F47-E2FE-0A25-EA32-8926F3F586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3916" y="2312717"/>
            <a:ext cx="4438910" cy="270344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CA5D720-AF35-7563-0BFE-19448AEFF97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2826" y="2312717"/>
            <a:ext cx="3447394" cy="277858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997FF92-F49C-F174-74AE-32EB28CB7AF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88355" y="2312717"/>
            <a:ext cx="3447394" cy="323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504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216D9EE8-5D0E-EAA6-8795-8EB1B72F4E05}"/>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9978BB85-0B9D-0C29-87F0-8AC4E712345A}"/>
              </a:ext>
            </a:extLst>
          </p:cNvPr>
          <p:cNvSpPr txBox="1"/>
          <p:nvPr/>
        </p:nvSpPr>
        <p:spPr>
          <a:xfrm>
            <a:off x="9817510" y="297233"/>
            <a:ext cx="1817103" cy="1077218"/>
          </a:xfrm>
          <a:prstGeom prst="rect">
            <a:avLst/>
          </a:prstGeom>
          <a:noFill/>
        </p:spPr>
        <p:txBody>
          <a:bodyPr wrap="square" rtlCol="0">
            <a:spAutoFit/>
          </a:bodyPr>
          <a:lstStyle/>
          <a:p>
            <a:pPr algn="r" rtl="1"/>
            <a:r>
              <a:rPr lang="he-IL" sz="3200" b="1" dirty="0">
                <a:latin typeface="Gisha" panose="020B0502040204020203" pitchFamily="34" charset="-79"/>
                <a:cs typeface="Gisha" panose="020B0502040204020203" pitchFamily="34" charset="-79"/>
              </a:rPr>
              <a:t>תהליך</a:t>
            </a:r>
          </a:p>
          <a:p>
            <a:pPr algn="r" rtl="1"/>
            <a:r>
              <a:rPr lang="he-IL" sz="3200" b="1" dirty="0">
                <a:latin typeface="Gisha" panose="020B0502040204020203" pitchFamily="34" charset="-79"/>
                <a:cs typeface="Gisha" panose="020B0502040204020203" pitchFamily="34" charset="-79"/>
              </a:rPr>
              <a:t>העבודה</a:t>
            </a:r>
            <a:endParaRPr lang="en-US" sz="3200" b="1" dirty="0">
              <a:latin typeface="Gisha" panose="020B0502040204020203" pitchFamily="34" charset="-79"/>
              <a:cs typeface="Gisha" panose="020B0502040204020203" pitchFamily="34" charset="-79"/>
            </a:endParaRPr>
          </a:p>
        </p:txBody>
      </p:sp>
      <p:sp>
        <p:nvSpPr>
          <p:cNvPr id="28" name="חצי מסגרת 27">
            <a:extLst>
              <a:ext uri="{FF2B5EF4-FFF2-40B4-BE49-F238E27FC236}">
                <a16:creationId xmlns:a16="http://schemas.microsoft.com/office/drawing/2014/main" id="{62006EE7-C10C-A02C-1326-9F23A20B2360}"/>
              </a:ext>
            </a:extLst>
          </p:cNvPr>
          <p:cNvSpPr/>
          <p:nvPr/>
        </p:nvSpPr>
        <p:spPr>
          <a:xfrm rot="18917495">
            <a:off x="9321100"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חצי מסגרת 28">
            <a:extLst>
              <a:ext uri="{FF2B5EF4-FFF2-40B4-BE49-F238E27FC236}">
                <a16:creationId xmlns:a16="http://schemas.microsoft.com/office/drawing/2014/main" id="{1D22C8B5-055F-0623-3B36-2C4CAA956625}"/>
              </a:ext>
            </a:extLst>
          </p:cNvPr>
          <p:cNvSpPr/>
          <p:nvPr/>
        </p:nvSpPr>
        <p:spPr>
          <a:xfrm rot="18917495">
            <a:off x="8931995"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חצי מסגרת 30">
            <a:extLst>
              <a:ext uri="{FF2B5EF4-FFF2-40B4-BE49-F238E27FC236}">
                <a16:creationId xmlns:a16="http://schemas.microsoft.com/office/drawing/2014/main" id="{1185967A-59D1-FA67-9D6E-2046A493EF6F}"/>
              </a:ext>
            </a:extLst>
          </p:cNvPr>
          <p:cNvSpPr/>
          <p:nvPr/>
        </p:nvSpPr>
        <p:spPr>
          <a:xfrm rot="18917495">
            <a:off x="8548107"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חצי מסגרת 31">
            <a:extLst>
              <a:ext uri="{FF2B5EF4-FFF2-40B4-BE49-F238E27FC236}">
                <a16:creationId xmlns:a16="http://schemas.microsoft.com/office/drawing/2014/main" id="{EB03F0BB-07D4-EEBA-BF24-D6942FDD9FDA}"/>
              </a:ext>
            </a:extLst>
          </p:cNvPr>
          <p:cNvSpPr/>
          <p:nvPr/>
        </p:nvSpPr>
        <p:spPr>
          <a:xfrm rot="18917495">
            <a:off x="8159002"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חצי מסגרת 32">
            <a:extLst>
              <a:ext uri="{FF2B5EF4-FFF2-40B4-BE49-F238E27FC236}">
                <a16:creationId xmlns:a16="http://schemas.microsoft.com/office/drawing/2014/main" id="{84EC0686-E121-5DB6-5576-24CECDBAD3E4}"/>
              </a:ext>
            </a:extLst>
          </p:cNvPr>
          <p:cNvSpPr/>
          <p:nvPr/>
        </p:nvSpPr>
        <p:spPr>
          <a:xfrm rot="18917495">
            <a:off x="7772506" y="53668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חצי מסגרת 34">
            <a:extLst>
              <a:ext uri="{FF2B5EF4-FFF2-40B4-BE49-F238E27FC236}">
                <a16:creationId xmlns:a16="http://schemas.microsoft.com/office/drawing/2014/main" id="{9DC135E8-9FCA-3023-AA81-8E6C09AD9FB1}"/>
              </a:ext>
            </a:extLst>
          </p:cNvPr>
          <p:cNvSpPr/>
          <p:nvPr/>
        </p:nvSpPr>
        <p:spPr>
          <a:xfrm rot="18917495">
            <a:off x="7383401" y="536685"/>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חצי מסגרת 36">
            <a:extLst>
              <a:ext uri="{FF2B5EF4-FFF2-40B4-BE49-F238E27FC236}">
                <a16:creationId xmlns:a16="http://schemas.microsoft.com/office/drawing/2014/main" id="{1A3D337D-0501-EFD8-C187-EEFB294A632E}"/>
              </a:ext>
            </a:extLst>
          </p:cNvPr>
          <p:cNvSpPr/>
          <p:nvPr/>
        </p:nvSpPr>
        <p:spPr>
          <a:xfrm rot="18917495">
            <a:off x="7005418"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חצי מסגרת 37">
            <a:extLst>
              <a:ext uri="{FF2B5EF4-FFF2-40B4-BE49-F238E27FC236}">
                <a16:creationId xmlns:a16="http://schemas.microsoft.com/office/drawing/2014/main" id="{ED38092F-9091-D99A-9010-CF6D699A623D}"/>
              </a:ext>
            </a:extLst>
          </p:cNvPr>
          <p:cNvSpPr/>
          <p:nvPr/>
        </p:nvSpPr>
        <p:spPr>
          <a:xfrm rot="18917495">
            <a:off x="6616313"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חצי מסגרת 43">
            <a:extLst>
              <a:ext uri="{FF2B5EF4-FFF2-40B4-BE49-F238E27FC236}">
                <a16:creationId xmlns:a16="http://schemas.microsoft.com/office/drawing/2014/main" id="{2BF92FBA-3229-16ED-8F0D-CD8B9309BDA4}"/>
              </a:ext>
            </a:extLst>
          </p:cNvPr>
          <p:cNvSpPr/>
          <p:nvPr/>
        </p:nvSpPr>
        <p:spPr>
          <a:xfrm rot="18917495">
            <a:off x="6232425"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חצי מסגרת 44">
            <a:extLst>
              <a:ext uri="{FF2B5EF4-FFF2-40B4-BE49-F238E27FC236}">
                <a16:creationId xmlns:a16="http://schemas.microsoft.com/office/drawing/2014/main" id="{752E25D4-72DE-5695-B03E-1E6639EE6BEE}"/>
              </a:ext>
            </a:extLst>
          </p:cNvPr>
          <p:cNvSpPr/>
          <p:nvPr/>
        </p:nvSpPr>
        <p:spPr>
          <a:xfrm rot="18917495">
            <a:off x="5843320"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חצי מסגרת 45">
            <a:extLst>
              <a:ext uri="{FF2B5EF4-FFF2-40B4-BE49-F238E27FC236}">
                <a16:creationId xmlns:a16="http://schemas.microsoft.com/office/drawing/2014/main" id="{BEFED755-3CDE-430F-C13F-0454390AC168}"/>
              </a:ext>
            </a:extLst>
          </p:cNvPr>
          <p:cNvSpPr/>
          <p:nvPr/>
        </p:nvSpPr>
        <p:spPr>
          <a:xfrm rot="18917495">
            <a:off x="5456824" y="5307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חצי מסגרת 46">
            <a:extLst>
              <a:ext uri="{FF2B5EF4-FFF2-40B4-BE49-F238E27FC236}">
                <a16:creationId xmlns:a16="http://schemas.microsoft.com/office/drawing/2014/main" id="{AAFE9CCD-0C79-F6AA-4552-05968D38D735}"/>
              </a:ext>
            </a:extLst>
          </p:cNvPr>
          <p:cNvSpPr/>
          <p:nvPr/>
        </p:nvSpPr>
        <p:spPr>
          <a:xfrm rot="18917495">
            <a:off x="5067719" y="53071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8" name="קבוצה 47">
            <a:extLst>
              <a:ext uri="{FF2B5EF4-FFF2-40B4-BE49-F238E27FC236}">
                <a16:creationId xmlns:a16="http://schemas.microsoft.com/office/drawing/2014/main" id="{DB9F55C1-F38B-EDB5-04F0-26E41EE21D18}"/>
              </a:ext>
            </a:extLst>
          </p:cNvPr>
          <p:cNvGrpSpPr/>
          <p:nvPr/>
        </p:nvGrpSpPr>
        <p:grpSpPr>
          <a:xfrm>
            <a:off x="270386" y="2284462"/>
            <a:ext cx="11547987" cy="2436563"/>
            <a:chOff x="270386" y="681802"/>
            <a:chExt cx="11547987" cy="2436563"/>
          </a:xfrm>
        </p:grpSpPr>
        <p:cxnSp>
          <p:nvCxnSpPr>
            <p:cNvPr id="49" name="מחבר ישר 48">
              <a:extLst>
                <a:ext uri="{FF2B5EF4-FFF2-40B4-BE49-F238E27FC236}">
                  <a16:creationId xmlns:a16="http://schemas.microsoft.com/office/drawing/2014/main" id="{BA161C09-7BD6-D83F-E741-35A7A42F6429}"/>
                </a:ext>
              </a:extLst>
            </p:cNvPr>
            <p:cNvCxnSpPr>
              <a:cxnSpLocks/>
              <a:stCxn id="61" idx="4"/>
            </p:cNvCxnSpPr>
            <p:nvPr/>
          </p:nvCxnSpPr>
          <p:spPr>
            <a:xfrm flipV="1">
              <a:off x="104221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49">
              <a:extLst>
                <a:ext uri="{FF2B5EF4-FFF2-40B4-BE49-F238E27FC236}">
                  <a16:creationId xmlns:a16="http://schemas.microsoft.com/office/drawing/2014/main" id="{19ADDB03-0F14-E846-46A8-14B5A24E988F}"/>
                </a:ext>
              </a:extLst>
            </p:cNvPr>
            <p:cNvCxnSpPr>
              <a:cxnSpLocks/>
              <a:stCxn id="60" idx="4"/>
            </p:cNvCxnSpPr>
            <p:nvPr/>
          </p:nvCxnSpPr>
          <p:spPr>
            <a:xfrm flipV="1">
              <a:off x="3043083" y="1229032"/>
              <a:ext cx="0" cy="1889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מחבר ישר 51">
              <a:extLst>
                <a:ext uri="{FF2B5EF4-FFF2-40B4-BE49-F238E27FC236}">
                  <a16:creationId xmlns:a16="http://schemas.microsoft.com/office/drawing/2014/main" id="{44A9A00D-E0B5-D86B-4703-918AFF3AF312}"/>
                </a:ext>
              </a:extLst>
            </p:cNvPr>
            <p:cNvCxnSpPr>
              <a:cxnSpLocks/>
              <a:stCxn id="59" idx="4"/>
            </p:cNvCxnSpPr>
            <p:nvPr/>
          </p:nvCxnSpPr>
          <p:spPr>
            <a:xfrm flipV="1">
              <a:off x="504394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52">
              <a:extLst>
                <a:ext uri="{FF2B5EF4-FFF2-40B4-BE49-F238E27FC236}">
                  <a16:creationId xmlns:a16="http://schemas.microsoft.com/office/drawing/2014/main" id="{481A4646-7781-9119-0104-967C05C19E5B}"/>
                </a:ext>
              </a:extLst>
            </p:cNvPr>
            <p:cNvCxnSpPr>
              <a:cxnSpLocks/>
              <a:stCxn id="58" idx="4"/>
            </p:cNvCxnSpPr>
            <p:nvPr/>
          </p:nvCxnSpPr>
          <p:spPr>
            <a:xfrm flipV="1">
              <a:off x="7044813" y="1229032"/>
              <a:ext cx="9832"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מחבר ישר 53">
              <a:extLst>
                <a:ext uri="{FF2B5EF4-FFF2-40B4-BE49-F238E27FC236}">
                  <a16:creationId xmlns:a16="http://schemas.microsoft.com/office/drawing/2014/main" id="{40844BBA-F1CF-4C97-A562-AFFD8A322472}"/>
                </a:ext>
              </a:extLst>
            </p:cNvPr>
            <p:cNvCxnSpPr>
              <a:cxnSpLocks/>
              <a:stCxn id="57" idx="4"/>
            </p:cNvCxnSpPr>
            <p:nvPr/>
          </p:nvCxnSpPr>
          <p:spPr>
            <a:xfrm flipV="1">
              <a:off x="904567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מחבר ישר 54">
              <a:extLst>
                <a:ext uri="{FF2B5EF4-FFF2-40B4-BE49-F238E27FC236}">
                  <a16:creationId xmlns:a16="http://schemas.microsoft.com/office/drawing/2014/main" id="{9756E524-7897-D602-9090-2B5A970EA890}"/>
                </a:ext>
              </a:extLst>
            </p:cNvPr>
            <p:cNvCxnSpPr>
              <a:cxnSpLocks/>
              <a:stCxn id="56" idx="4"/>
            </p:cNvCxnSpPr>
            <p:nvPr/>
          </p:nvCxnSpPr>
          <p:spPr>
            <a:xfrm flipH="1" flipV="1">
              <a:off x="11041627" y="1229032"/>
              <a:ext cx="4914"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אליפסה 55">
              <a:extLst>
                <a:ext uri="{FF2B5EF4-FFF2-40B4-BE49-F238E27FC236}">
                  <a16:creationId xmlns:a16="http://schemas.microsoft.com/office/drawing/2014/main" id="{1F266A61-4FD8-8423-2A60-F2542D3E507C}"/>
                </a:ext>
              </a:extLst>
            </p:cNvPr>
            <p:cNvSpPr/>
            <p:nvPr/>
          </p:nvSpPr>
          <p:spPr>
            <a:xfrm>
              <a:off x="10274709" y="1571473"/>
              <a:ext cx="1543664" cy="1543664"/>
            </a:xfrm>
            <a:prstGeom prst="ellipse">
              <a:avLst/>
            </a:prstGeom>
            <a:solidFill>
              <a:srgbClr val="B1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הרכשת נתונים</a:t>
              </a:r>
            </a:p>
          </p:txBody>
        </p:sp>
        <p:sp>
          <p:nvSpPr>
            <p:cNvPr id="57" name="אליפסה 56">
              <a:extLst>
                <a:ext uri="{FF2B5EF4-FFF2-40B4-BE49-F238E27FC236}">
                  <a16:creationId xmlns:a16="http://schemas.microsoft.com/office/drawing/2014/main" id="{36928BFE-EED7-2325-D4D0-6B956B342E41}"/>
                </a:ext>
              </a:extLst>
            </p:cNvPr>
            <p:cNvSpPr/>
            <p:nvPr/>
          </p:nvSpPr>
          <p:spPr>
            <a:xfrm>
              <a:off x="8273846" y="1571473"/>
              <a:ext cx="1543664" cy="1543664"/>
            </a:xfrm>
            <a:prstGeom prst="ellipse">
              <a:avLst/>
            </a:prstGeom>
            <a:solidFill>
              <a:srgbClr val="8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ניקוי ראשוני</a:t>
              </a:r>
            </a:p>
          </p:txBody>
        </p:sp>
        <p:sp>
          <p:nvSpPr>
            <p:cNvPr id="58" name="אליפסה 57">
              <a:extLst>
                <a:ext uri="{FF2B5EF4-FFF2-40B4-BE49-F238E27FC236}">
                  <a16:creationId xmlns:a16="http://schemas.microsoft.com/office/drawing/2014/main" id="{0B81ACDE-282D-950B-BFDA-56D1E7D31FB8}"/>
                </a:ext>
              </a:extLst>
            </p:cNvPr>
            <p:cNvSpPr/>
            <p:nvPr/>
          </p:nvSpPr>
          <p:spPr>
            <a:xfrm>
              <a:off x="6272981" y="1571473"/>
              <a:ext cx="1543664" cy="1543664"/>
            </a:xfrm>
            <a:prstGeom prst="ellipse">
              <a:avLst/>
            </a:prstGeom>
            <a:solidFill>
              <a:srgbClr val="B7B0A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ויזואליזציה</a:t>
              </a:r>
            </a:p>
          </p:txBody>
        </p:sp>
        <p:sp>
          <p:nvSpPr>
            <p:cNvPr id="59" name="אליפסה 58">
              <a:extLst>
                <a:ext uri="{FF2B5EF4-FFF2-40B4-BE49-F238E27FC236}">
                  <a16:creationId xmlns:a16="http://schemas.microsoft.com/office/drawing/2014/main" id="{077B783A-AB1D-F0EA-F595-E64A952BCE58}"/>
                </a:ext>
              </a:extLst>
            </p:cNvPr>
            <p:cNvSpPr/>
            <p:nvPr/>
          </p:nvSpPr>
          <p:spPr>
            <a:xfrm>
              <a:off x="4272116" y="1571473"/>
              <a:ext cx="1543664" cy="1543664"/>
            </a:xfrm>
            <a:prstGeom prst="ellipse">
              <a:avLst/>
            </a:prstGeom>
            <a:solidFill>
              <a:srgbClr val="8C837F"/>
            </a:solidFill>
            <a:ln w="76200">
              <a:solidFill>
                <a:srgbClr val="C7515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טיפול בנתונים</a:t>
              </a:r>
            </a:p>
          </p:txBody>
        </p:sp>
        <p:sp>
          <p:nvSpPr>
            <p:cNvPr id="60" name="אליפסה 59">
              <a:extLst>
                <a:ext uri="{FF2B5EF4-FFF2-40B4-BE49-F238E27FC236}">
                  <a16:creationId xmlns:a16="http://schemas.microsoft.com/office/drawing/2014/main" id="{821E6C6B-75B4-8BF5-8C8C-B235BD67ACCF}"/>
                </a:ext>
              </a:extLst>
            </p:cNvPr>
            <p:cNvSpPr/>
            <p:nvPr/>
          </p:nvSpPr>
          <p:spPr>
            <a:xfrm>
              <a:off x="2271251" y="1574701"/>
              <a:ext cx="1543664" cy="1543664"/>
            </a:xfrm>
            <a:prstGeom prst="ellipse">
              <a:avLst/>
            </a:prstGeom>
            <a:solidFill>
              <a:srgbClr val="BD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מודל</a:t>
              </a:r>
            </a:p>
          </p:txBody>
        </p:sp>
        <p:sp>
          <p:nvSpPr>
            <p:cNvPr id="61" name="אליפסה 60">
              <a:extLst>
                <a:ext uri="{FF2B5EF4-FFF2-40B4-BE49-F238E27FC236}">
                  <a16:creationId xmlns:a16="http://schemas.microsoft.com/office/drawing/2014/main" id="{8599EA99-4725-0115-8185-948CF8F54560}"/>
                </a:ext>
              </a:extLst>
            </p:cNvPr>
            <p:cNvSpPr/>
            <p:nvPr/>
          </p:nvSpPr>
          <p:spPr>
            <a:xfrm>
              <a:off x="270386" y="1571473"/>
              <a:ext cx="1543664" cy="1543664"/>
            </a:xfrm>
            <a:prstGeom prst="ellipse">
              <a:avLst/>
            </a:prstGeom>
            <a:solidFill>
              <a:srgbClr val="A0B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מסקנות</a:t>
              </a:r>
            </a:p>
          </p:txBody>
        </p:sp>
        <p:sp>
          <p:nvSpPr>
            <p:cNvPr id="62" name="תיבת טקסט 61">
              <a:extLst>
                <a:ext uri="{FF2B5EF4-FFF2-40B4-BE49-F238E27FC236}">
                  <a16:creationId xmlns:a16="http://schemas.microsoft.com/office/drawing/2014/main" id="{633D401A-E9FB-98C7-C0CC-CC2F59FEA1EA}"/>
                </a:ext>
              </a:extLst>
            </p:cNvPr>
            <p:cNvSpPr txBox="1"/>
            <p:nvPr/>
          </p:nvSpPr>
          <p:spPr>
            <a:xfrm>
              <a:off x="10890092" y="681802"/>
              <a:ext cx="271228"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1</a:t>
              </a:r>
            </a:p>
          </p:txBody>
        </p:sp>
        <p:sp>
          <p:nvSpPr>
            <p:cNvPr id="63" name="תיבת טקסט 62">
              <a:extLst>
                <a:ext uri="{FF2B5EF4-FFF2-40B4-BE49-F238E27FC236}">
                  <a16:creationId xmlns:a16="http://schemas.microsoft.com/office/drawing/2014/main" id="{248E681C-3ED0-2E23-7B58-921C70B69FF6}"/>
                </a:ext>
              </a:extLst>
            </p:cNvPr>
            <p:cNvSpPr txBox="1"/>
            <p:nvPr/>
          </p:nvSpPr>
          <p:spPr>
            <a:xfrm>
              <a:off x="6888366"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3</a:t>
              </a:r>
            </a:p>
          </p:txBody>
        </p:sp>
        <p:sp>
          <p:nvSpPr>
            <p:cNvPr id="64" name="תיבת טקסט 63">
              <a:extLst>
                <a:ext uri="{FF2B5EF4-FFF2-40B4-BE49-F238E27FC236}">
                  <a16:creationId xmlns:a16="http://schemas.microsoft.com/office/drawing/2014/main" id="{87658242-6E67-785A-EFF3-C382D500A6E0}"/>
                </a:ext>
              </a:extLst>
            </p:cNvPr>
            <p:cNvSpPr txBox="1"/>
            <p:nvPr/>
          </p:nvSpPr>
          <p:spPr>
            <a:xfrm>
              <a:off x="888922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2</a:t>
              </a:r>
            </a:p>
          </p:txBody>
        </p:sp>
        <p:sp>
          <p:nvSpPr>
            <p:cNvPr id="65" name="תיבת טקסט 64">
              <a:extLst>
                <a:ext uri="{FF2B5EF4-FFF2-40B4-BE49-F238E27FC236}">
                  <a16:creationId xmlns:a16="http://schemas.microsoft.com/office/drawing/2014/main" id="{EA06FC54-2262-B7A3-7DDF-E00C2137AABC}"/>
                </a:ext>
              </a:extLst>
            </p:cNvPr>
            <p:cNvSpPr txBox="1"/>
            <p:nvPr/>
          </p:nvSpPr>
          <p:spPr>
            <a:xfrm>
              <a:off x="488749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4</a:t>
              </a:r>
            </a:p>
          </p:txBody>
        </p:sp>
        <p:sp>
          <p:nvSpPr>
            <p:cNvPr id="66" name="תיבת טקסט 65">
              <a:extLst>
                <a:ext uri="{FF2B5EF4-FFF2-40B4-BE49-F238E27FC236}">
                  <a16:creationId xmlns:a16="http://schemas.microsoft.com/office/drawing/2014/main" id="{562E1BA3-4A5E-7A87-4DB2-08230C165321}"/>
                </a:ext>
              </a:extLst>
            </p:cNvPr>
            <p:cNvSpPr txBox="1"/>
            <p:nvPr/>
          </p:nvSpPr>
          <p:spPr>
            <a:xfrm>
              <a:off x="2886630" y="688258"/>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5</a:t>
              </a:r>
            </a:p>
          </p:txBody>
        </p:sp>
        <p:sp>
          <p:nvSpPr>
            <p:cNvPr id="67" name="תיבת טקסט 66">
              <a:extLst>
                <a:ext uri="{FF2B5EF4-FFF2-40B4-BE49-F238E27FC236}">
                  <a16:creationId xmlns:a16="http://schemas.microsoft.com/office/drawing/2014/main" id="{B1175CCE-E348-35AA-0306-034225121583}"/>
                </a:ext>
              </a:extLst>
            </p:cNvPr>
            <p:cNvSpPr txBox="1"/>
            <p:nvPr/>
          </p:nvSpPr>
          <p:spPr>
            <a:xfrm>
              <a:off x="885763"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6</a:t>
              </a:r>
            </a:p>
          </p:txBody>
        </p:sp>
        <p:cxnSp>
          <p:nvCxnSpPr>
            <p:cNvPr id="68" name="מחבר ישר 67">
              <a:extLst>
                <a:ext uri="{FF2B5EF4-FFF2-40B4-BE49-F238E27FC236}">
                  <a16:creationId xmlns:a16="http://schemas.microsoft.com/office/drawing/2014/main" id="{4E009742-75AF-6894-76C8-F056B144DA1D}"/>
                </a:ext>
              </a:extLst>
            </p:cNvPr>
            <p:cNvCxnSpPr>
              <a:cxnSpLocks/>
            </p:cNvCxnSpPr>
            <p:nvPr/>
          </p:nvCxnSpPr>
          <p:spPr>
            <a:xfrm>
              <a:off x="1022555" y="1229032"/>
              <a:ext cx="10019071"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69" name="מחבר ישר 68">
              <a:extLst>
                <a:ext uri="{FF2B5EF4-FFF2-40B4-BE49-F238E27FC236}">
                  <a16:creationId xmlns:a16="http://schemas.microsoft.com/office/drawing/2014/main" id="{AAB33C61-AB29-7469-E663-1681327F9109}"/>
                </a:ext>
              </a:extLst>
            </p:cNvPr>
            <p:cNvCxnSpPr>
              <a:stCxn id="56" idx="0"/>
            </p:cNvCxnSpPr>
            <p:nvPr/>
          </p:nvCxnSpPr>
          <p:spPr>
            <a:xfrm flipH="1" flipV="1">
              <a:off x="11041626" y="1229032"/>
              <a:ext cx="4915" cy="34244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8646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B04187A5-8FC8-F8FA-FCDC-8A39D0BD3C00}"/>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691950" y="805160"/>
            <a:ext cx="11245084" cy="923330"/>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בנינו היסטוגרמות המייצגות את התפלגות השטח ואת התפלגות המחיר של הנכסים. ניתן לראות שיש נכסים בגודל 1 מ"ר ובגודל 1453 מ"ר. ככל הנראה אלו הם נתונים חריגים ונרצה לטפל בהם בשלב זה.</a:t>
            </a:r>
          </a:p>
          <a:p>
            <a:r>
              <a:rPr lang="he-IL" dirty="0"/>
              <a:t>ביצענו הליך דומה עבור עמודת מחירי הדירות.</a:t>
            </a:r>
          </a:p>
        </p:txBody>
      </p:sp>
      <p:pic>
        <p:nvPicPr>
          <p:cNvPr id="8" name="תמונה 7">
            <a:extLst>
              <a:ext uri="{FF2B5EF4-FFF2-40B4-BE49-F238E27FC236}">
                <a16:creationId xmlns:a16="http://schemas.microsoft.com/office/drawing/2014/main" id="{62360E15-96B1-33A2-8D4C-A392F5E9E56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2012" y="5438887"/>
            <a:ext cx="2009775" cy="1266825"/>
          </a:xfrm>
          <a:prstGeom prst="rect">
            <a:avLst/>
          </a:prstGeom>
          <a:noFill/>
        </p:spPr>
      </p:pic>
      <p:pic>
        <p:nvPicPr>
          <p:cNvPr id="10" name="תמונה 9">
            <a:extLst>
              <a:ext uri="{FF2B5EF4-FFF2-40B4-BE49-F238E27FC236}">
                <a16:creationId xmlns:a16="http://schemas.microsoft.com/office/drawing/2014/main" id="{77316B7F-CFFB-8A52-68EF-2EAF240ED69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87981" y="5715111"/>
            <a:ext cx="1495425" cy="714375"/>
          </a:xfrm>
          <a:prstGeom prst="rect">
            <a:avLst/>
          </a:prstGeom>
          <a:noFill/>
        </p:spPr>
      </p:pic>
      <p:pic>
        <p:nvPicPr>
          <p:cNvPr id="8194" name="Picture 2">
            <a:extLst>
              <a:ext uri="{FF2B5EF4-FFF2-40B4-BE49-F238E27FC236}">
                <a16:creationId xmlns:a16="http://schemas.microsoft.com/office/drawing/2014/main" id="{D05FA5CE-D745-447F-AFFF-A1B756A4E98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19850" y="1858511"/>
            <a:ext cx="4971797" cy="39338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5B0561B-D665-ED38-B929-67CC30E62CC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312" y="1933574"/>
            <a:ext cx="4814856"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43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023D713B-81E0-D8B4-7CDA-04B759AE7BB5}"/>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51" name="קבוצה 50">
            <a:extLst>
              <a:ext uri="{FF2B5EF4-FFF2-40B4-BE49-F238E27FC236}">
                <a16:creationId xmlns:a16="http://schemas.microsoft.com/office/drawing/2014/main" id="{CF7325FB-B1DD-D29D-2458-0C55CB61B907}"/>
              </a:ext>
            </a:extLst>
          </p:cNvPr>
          <p:cNvGrpSpPr/>
          <p:nvPr/>
        </p:nvGrpSpPr>
        <p:grpSpPr>
          <a:xfrm>
            <a:off x="270386" y="2284462"/>
            <a:ext cx="11547987" cy="2436563"/>
            <a:chOff x="270386" y="681802"/>
            <a:chExt cx="11547987" cy="2436563"/>
          </a:xfrm>
        </p:grpSpPr>
        <p:cxnSp>
          <p:nvCxnSpPr>
            <p:cNvPr id="36" name="מחבר ישר 35">
              <a:extLst>
                <a:ext uri="{FF2B5EF4-FFF2-40B4-BE49-F238E27FC236}">
                  <a16:creationId xmlns:a16="http://schemas.microsoft.com/office/drawing/2014/main" id="{B0BC5533-55CA-F17E-DC4D-669E130EB3A9}"/>
                </a:ext>
              </a:extLst>
            </p:cNvPr>
            <p:cNvCxnSpPr>
              <a:cxnSpLocks/>
              <a:stCxn id="20" idx="4"/>
            </p:cNvCxnSpPr>
            <p:nvPr/>
          </p:nvCxnSpPr>
          <p:spPr>
            <a:xfrm flipV="1">
              <a:off x="104221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מחבר ישר 38">
              <a:extLst>
                <a:ext uri="{FF2B5EF4-FFF2-40B4-BE49-F238E27FC236}">
                  <a16:creationId xmlns:a16="http://schemas.microsoft.com/office/drawing/2014/main" id="{DD21C141-FB4A-9D52-904B-C7264D8D4868}"/>
                </a:ext>
              </a:extLst>
            </p:cNvPr>
            <p:cNvCxnSpPr>
              <a:cxnSpLocks/>
              <a:stCxn id="19" idx="4"/>
            </p:cNvCxnSpPr>
            <p:nvPr/>
          </p:nvCxnSpPr>
          <p:spPr>
            <a:xfrm flipV="1">
              <a:off x="3043083" y="1229032"/>
              <a:ext cx="0" cy="1889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מחבר ישר 39">
              <a:extLst>
                <a:ext uri="{FF2B5EF4-FFF2-40B4-BE49-F238E27FC236}">
                  <a16:creationId xmlns:a16="http://schemas.microsoft.com/office/drawing/2014/main" id="{A1E7D3DF-2FA1-96F4-FF21-046BFEC93C71}"/>
                </a:ext>
              </a:extLst>
            </p:cNvPr>
            <p:cNvCxnSpPr>
              <a:cxnSpLocks/>
              <a:stCxn id="18" idx="4"/>
            </p:cNvCxnSpPr>
            <p:nvPr/>
          </p:nvCxnSpPr>
          <p:spPr>
            <a:xfrm flipV="1">
              <a:off x="504394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מחבר ישר 40">
              <a:extLst>
                <a:ext uri="{FF2B5EF4-FFF2-40B4-BE49-F238E27FC236}">
                  <a16:creationId xmlns:a16="http://schemas.microsoft.com/office/drawing/2014/main" id="{E3E3CE91-5B20-3A03-EA02-C0F5DC5B47E4}"/>
                </a:ext>
              </a:extLst>
            </p:cNvPr>
            <p:cNvCxnSpPr>
              <a:cxnSpLocks/>
              <a:stCxn id="17" idx="4"/>
            </p:cNvCxnSpPr>
            <p:nvPr/>
          </p:nvCxnSpPr>
          <p:spPr>
            <a:xfrm flipV="1">
              <a:off x="7044813" y="1229032"/>
              <a:ext cx="9832"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מחבר ישר 41">
              <a:extLst>
                <a:ext uri="{FF2B5EF4-FFF2-40B4-BE49-F238E27FC236}">
                  <a16:creationId xmlns:a16="http://schemas.microsoft.com/office/drawing/2014/main" id="{90554017-31B3-7774-DB69-273CAF966B6F}"/>
                </a:ext>
              </a:extLst>
            </p:cNvPr>
            <p:cNvCxnSpPr>
              <a:cxnSpLocks/>
              <a:stCxn id="16" idx="4"/>
            </p:cNvCxnSpPr>
            <p:nvPr/>
          </p:nvCxnSpPr>
          <p:spPr>
            <a:xfrm flipV="1">
              <a:off x="904567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מחבר ישר 42">
              <a:extLst>
                <a:ext uri="{FF2B5EF4-FFF2-40B4-BE49-F238E27FC236}">
                  <a16:creationId xmlns:a16="http://schemas.microsoft.com/office/drawing/2014/main" id="{16DB23D1-B0E2-39E5-0573-D4C7E2802CC4}"/>
                </a:ext>
              </a:extLst>
            </p:cNvPr>
            <p:cNvCxnSpPr>
              <a:cxnSpLocks/>
              <a:stCxn id="13" idx="4"/>
            </p:cNvCxnSpPr>
            <p:nvPr/>
          </p:nvCxnSpPr>
          <p:spPr>
            <a:xfrm flipH="1" flipV="1">
              <a:off x="11041627" y="1229032"/>
              <a:ext cx="4914"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אליפסה 12">
              <a:extLst>
                <a:ext uri="{FF2B5EF4-FFF2-40B4-BE49-F238E27FC236}">
                  <a16:creationId xmlns:a16="http://schemas.microsoft.com/office/drawing/2014/main" id="{7A0EBF6A-F361-E4B5-E228-1C8ED4119AA3}"/>
                </a:ext>
              </a:extLst>
            </p:cNvPr>
            <p:cNvSpPr/>
            <p:nvPr/>
          </p:nvSpPr>
          <p:spPr>
            <a:xfrm>
              <a:off x="10274709" y="1571473"/>
              <a:ext cx="1543664" cy="1543664"/>
            </a:xfrm>
            <a:prstGeom prst="ellipse">
              <a:avLst/>
            </a:prstGeom>
            <a:solidFill>
              <a:srgbClr val="B1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הרכשת נתונים</a:t>
              </a:r>
            </a:p>
          </p:txBody>
        </p:sp>
        <p:sp>
          <p:nvSpPr>
            <p:cNvPr id="16" name="אליפסה 15">
              <a:extLst>
                <a:ext uri="{FF2B5EF4-FFF2-40B4-BE49-F238E27FC236}">
                  <a16:creationId xmlns:a16="http://schemas.microsoft.com/office/drawing/2014/main" id="{68762682-55FB-708D-1263-EAEB8378B155}"/>
                </a:ext>
              </a:extLst>
            </p:cNvPr>
            <p:cNvSpPr/>
            <p:nvPr/>
          </p:nvSpPr>
          <p:spPr>
            <a:xfrm>
              <a:off x="8273846" y="1571473"/>
              <a:ext cx="1543664" cy="1543664"/>
            </a:xfrm>
            <a:prstGeom prst="ellipse">
              <a:avLst/>
            </a:prstGeom>
            <a:solidFill>
              <a:srgbClr val="8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ניקוי ראשוני</a:t>
              </a:r>
            </a:p>
          </p:txBody>
        </p:sp>
        <p:sp>
          <p:nvSpPr>
            <p:cNvPr id="17" name="אליפסה 16">
              <a:extLst>
                <a:ext uri="{FF2B5EF4-FFF2-40B4-BE49-F238E27FC236}">
                  <a16:creationId xmlns:a16="http://schemas.microsoft.com/office/drawing/2014/main" id="{72B2CB32-1DA8-741A-DCD9-8B442DC9D135}"/>
                </a:ext>
              </a:extLst>
            </p:cNvPr>
            <p:cNvSpPr/>
            <p:nvPr/>
          </p:nvSpPr>
          <p:spPr>
            <a:xfrm>
              <a:off x="6272981" y="1571473"/>
              <a:ext cx="1543664" cy="1543664"/>
            </a:xfrm>
            <a:prstGeom prst="ellipse">
              <a:avLst/>
            </a:prstGeom>
            <a:solidFill>
              <a:srgbClr val="B7B0A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ויזואליזציה</a:t>
              </a:r>
            </a:p>
          </p:txBody>
        </p:sp>
        <p:sp>
          <p:nvSpPr>
            <p:cNvPr id="18" name="אליפסה 17">
              <a:extLst>
                <a:ext uri="{FF2B5EF4-FFF2-40B4-BE49-F238E27FC236}">
                  <a16:creationId xmlns:a16="http://schemas.microsoft.com/office/drawing/2014/main" id="{3ECCBAEA-E672-4406-1596-8CA02FCC0206}"/>
                </a:ext>
              </a:extLst>
            </p:cNvPr>
            <p:cNvSpPr/>
            <p:nvPr/>
          </p:nvSpPr>
          <p:spPr>
            <a:xfrm>
              <a:off x="4272116" y="1571473"/>
              <a:ext cx="1543664" cy="1543664"/>
            </a:xfrm>
            <a:prstGeom prst="ellipse">
              <a:avLst/>
            </a:prstGeom>
            <a:solidFill>
              <a:srgbClr val="8C8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טיפול בנתונים</a:t>
              </a:r>
            </a:p>
          </p:txBody>
        </p:sp>
        <p:sp>
          <p:nvSpPr>
            <p:cNvPr id="19" name="אליפסה 18">
              <a:extLst>
                <a:ext uri="{FF2B5EF4-FFF2-40B4-BE49-F238E27FC236}">
                  <a16:creationId xmlns:a16="http://schemas.microsoft.com/office/drawing/2014/main" id="{24CF253F-58E7-D295-45B0-9C825B79969B}"/>
                </a:ext>
              </a:extLst>
            </p:cNvPr>
            <p:cNvSpPr/>
            <p:nvPr/>
          </p:nvSpPr>
          <p:spPr>
            <a:xfrm>
              <a:off x="2271251" y="1574701"/>
              <a:ext cx="1543664" cy="1543664"/>
            </a:xfrm>
            <a:prstGeom prst="ellipse">
              <a:avLst/>
            </a:prstGeom>
            <a:solidFill>
              <a:srgbClr val="BD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מודל</a:t>
              </a:r>
            </a:p>
          </p:txBody>
        </p:sp>
        <p:sp>
          <p:nvSpPr>
            <p:cNvPr id="20" name="אליפסה 19">
              <a:extLst>
                <a:ext uri="{FF2B5EF4-FFF2-40B4-BE49-F238E27FC236}">
                  <a16:creationId xmlns:a16="http://schemas.microsoft.com/office/drawing/2014/main" id="{69476742-CFE5-9CAA-13D7-6F87A0D38D4F}"/>
                </a:ext>
              </a:extLst>
            </p:cNvPr>
            <p:cNvSpPr/>
            <p:nvPr/>
          </p:nvSpPr>
          <p:spPr>
            <a:xfrm>
              <a:off x="270386" y="1571473"/>
              <a:ext cx="1543664" cy="1543664"/>
            </a:xfrm>
            <a:prstGeom prst="ellipse">
              <a:avLst/>
            </a:prstGeom>
            <a:solidFill>
              <a:srgbClr val="A0B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מסקנות</a:t>
              </a:r>
            </a:p>
          </p:txBody>
        </p:sp>
        <p:sp>
          <p:nvSpPr>
            <p:cNvPr id="21" name="תיבת טקסט 20">
              <a:extLst>
                <a:ext uri="{FF2B5EF4-FFF2-40B4-BE49-F238E27FC236}">
                  <a16:creationId xmlns:a16="http://schemas.microsoft.com/office/drawing/2014/main" id="{88D5C13C-8658-03A2-0CBB-2B4BC4C357B9}"/>
                </a:ext>
              </a:extLst>
            </p:cNvPr>
            <p:cNvSpPr txBox="1"/>
            <p:nvPr/>
          </p:nvSpPr>
          <p:spPr>
            <a:xfrm>
              <a:off x="10890092" y="681802"/>
              <a:ext cx="271228"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1</a:t>
              </a:r>
            </a:p>
          </p:txBody>
        </p:sp>
        <p:sp>
          <p:nvSpPr>
            <p:cNvPr id="22" name="תיבת טקסט 21">
              <a:extLst>
                <a:ext uri="{FF2B5EF4-FFF2-40B4-BE49-F238E27FC236}">
                  <a16:creationId xmlns:a16="http://schemas.microsoft.com/office/drawing/2014/main" id="{8AAF3C77-43B2-AD5F-488E-BFEF6025B8C5}"/>
                </a:ext>
              </a:extLst>
            </p:cNvPr>
            <p:cNvSpPr txBox="1"/>
            <p:nvPr/>
          </p:nvSpPr>
          <p:spPr>
            <a:xfrm>
              <a:off x="6888366"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3</a:t>
              </a:r>
            </a:p>
          </p:txBody>
        </p:sp>
        <p:sp>
          <p:nvSpPr>
            <p:cNvPr id="23" name="תיבת טקסט 22">
              <a:extLst>
                <a:ext uri="{FF2B5EF4-FFF2-40B4-BE49-F238E27FC236}">
                  <a16:creationId xmlns:a16="http://schemas.microsoft.com/office/drawing/2014/main" id="{588865FF-AB6C-A64F-5CD0-3A3F9ABB59AA}"/>
                </a:ext>
              </a:extLst>
            </p:cNvPr>
            <p:cNvSpPr txBox="1"/>
            <p:nvPr/>
          </p:nvSpPr>
          <p:spPr>
            <a:xfrm>
              <a:off x="888922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2</a:t>
              </a:r>
            </a:p>
          </p:txBody>
        </p:sp>
        <p:sp>
          <p:nvSpPr>
            <p:cNvPr id="24" name="תיבת טקסט 23">
              <a:extLst>
                <a:ext uri="{FF2B5EF4-FFF2-40B4-BE49-F238E27FC236}">
                  <a16:creationId xmlns:a16="http://schemas.microsoft.com/office/drawing/2014/main" id="{DD92690B-07D4-F596-88FB-3F158DF23F9D}"/>
                </a:ext>
              </a:extLst>
            </p:cNvPr>
            <p:cNvSpPr txBox="1"/>
            <p:nvPr/>
          </p:nvSpPr>
          <p:spPr>
            <a:xfrm>
              <a:off x="488749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4</a:t>
              </a:r>
            </a:p>
          </p:txBody>
        </p:sp>
        <p:sp>
          <p:nvSpPr>
            <p:cNvPr id="25" name="תיבת טקסט 24">
              <a:extLst>
                <a:ext uri="{FF2B5EF4-FFF2-40B4-BE49-F238E27FC236}">
                  <a16:creationId xmlns:a16="http://schemas.microsoft.com/office/drawing/2014/main" id="{5AB798D4-3582-D56A-374B-464524B1A2AE}"/>
                </a:ext>
              </a:extLst>
            </p:cNvPr>
            <p:cNvSpPr txBox="1"/>
            <p:nvPr/>
          </p:nvSpPr>
          <p:spPr>
            <a:xfrm>
              <a:off x="2886630" y="688258"/>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5</a:t>
              </a:r>
            </a:p>
          </p:txBody>
        </p:sp>
        <p:sp>
          <p:nvSpPr>
            <p:cNvPr id="26" name="תיבת טקסט 25">
              <a:extLst>
                <a:ext uri="{FF2B5EF4-FFF2-40B4-BE49-F238E27FC236}">
                  <a16:creationId xmlns:a16="http://schemas.microsoft.com/office/drawing/2014/main" id="{5E421924-FF72-D6A1-AEEE-A9B762074639}"/>
                </a:ext>
              </a:extLst>
            </p:cNvPr>
            <p:cNvSpPr txBox="1"/>
            <p:nvPr/>
          </p:nvSpPr>
          <p:spPr>
            <a:xfrm>
              <a:off x="885763"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6</a:t>
              </a:r>
            </a:p>
          </p:txBody>
        </p:sp>
        <p:cxnSp>
          <p:nvCxnSpPr>
            <p:cNvPr id="30" name="מחבר ישר 29">
              <a:extLst>
                <a:ext uri="{FF2B5EF4-FFF2-40B4-BE49-F238E27FC236}">
                  <a16:creationId xmlns:a16="http://schemas.microsoft.com/office/drawing/2014/main" id="{EE5AFAE4-BC69-1590-B2AB-2A34C8E8059C}"/>
                </a:ext>
              </a:extLst>
            </p:cNvPr>
            <p:cNvCxnSpPr>
              <a:cxnSpLocks/>
            </p:cNvCxnSpPr>
            <p:nvPr/>
          </p:nvCxnSpPr>
          <p:spPr>
            <a:xfrm>
              <a:off x="1022555" y="1229032"/>
              <a:ext cx="10019071"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34" name="מחבר ישר 33">
              <a:extLst>
                <a:ext uri="{FF2B5EF4-FFF2-40B4-BE49-F238E27FC236}">
                  <a16:creationId xmlns:a16="http://schemas.microsoft.com/office/drawing/2014/main" id="{A618EF3C-B9B8-E792-6036-8CBBF10C7765}"/>
                </a:ext>
              </a:extLst>
            </p:cNvPr>
            <p:cNvCxnSpPr>
              <a:stCxn id="13" idx="0"/>
            </p:cNvCxnSpPr>
            <p:nvPr/>
          </p:nvCxnSpPr>
          <p:spPr>
            <a:xfrm flipH="1" flipV="1">
              <a:off x="11041626" y="1229032"/>
              <a:ext cx="4915" cy="342441"/>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תיבת טקסט 1">
            <a:extLst>
              <a:ext uri="{FF2B5EF4-FFF2-40B4-BE49-F238E27FC236}">
                <a16:creationId xmlns:a16="http://schemas.microsoft.com/office/drawing/2014/main" id="{99595695-8BFE-4F81-BA14-1061A44108B2}"/>
              </a:ext>
            </a:extLst>
          </p:cNvPr>
          <p:cNvSpPr txBox="1"/>
          <p:nvPr/>
        </p:nvSpPr>
        <p:spPr>
          <a:xfrm>
            <a:off x="9817510" y="297233"/>
            <a:ext cx="1817103" cy="1077218"/>
          </a:xfrm>
          <a:prstGeom prst="rect">
            <a:avLst/>
          </a:prstGeom>
          <a:noFill/>
        </p:spPr>
        <p:txBody>
          <a:bodyPr wrap="square" rtlCol="0">
            <a:spAutoFit/>
          </a:bodyPr>
          <a:lstStyle/>
          <a:p>
            <a:pPr algn="r" rtl="1"/>
            <a:r>
              <a:rPr lang="he-IL" sz="3200" b="1" dirty="0">
                <a:latin typeface="Gisha" panose="020B0502040204020203" pitchFamily="34" charset="-79"/>
                <a:cs typeface="Gisha" panose="020B0502040204020203" pitchFamily="34" charset="-79"/>
              </a:rPr>
              <a:t>תהליך</a:t>
            </a:r>
          </a:p>
          <a:p>
            <a:pPr algn="r" rtl="1"/>
            <a:r>
              <a:rPr lang="he-IL" sz="3200" b="1" dirty="0">
                <a:latin typeface="Gisha" panose="020B0502040204020203" pitchFamily="34" charset="-79"/>
                <a:cs typeface="Gisha" panose="020B0502040204020203" pitchFamily="34" charset="-79"/>
              </a:rPr>
              <a:t>העבודה</a:t>
            </a:r>
            <a:endParaRPr lang="en-US" sz="3200" b="1" dirty="0">
              <a:latin typeface="Gisha" panose="020B0502040204020203" pitchFamily="34" charset="-79"/>
              <a:cs typeface="Gisha" panose="020B0502040204020203" pitchFamily="34" charset="-79"/>
            </a:endParaRPr>
          </a:p>
        </p:txBody>
      </p:sp>
      <p:sp>
        <p:nvSpPr>
          <p:cNvPr id="3" name="חצי מסגרת 2">
            <a:extLst>
              <a:ext uri="{FF2B5EF4-FFF2-40B4-BE49-F238E27FC236}">
                <a16:creationId xmlns:a16="http://schemas.microsoft.com/office/drawing/2014/main" id="{D603FA3A-D93B-7AE0-5A30-F5CE4D96FC44}"/>
              </a:ext>
            </a:extLst>
          </p:cNvPr>
          <p:cNvSpPr/>
          <p:nvPr/>
        </p:nvSpPr>
        <p:spPr>
          <a:xfrm rot="18917495">
            <a:off x="9321100"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חצי מסגרת 3">
            <a:extLst>
              <a:ext uri="{FF2B5EF4-FFF2-40B4-BE49-F238E27FC236}">
                <a16:creationId xmlns:a16="http://schemas.microsoft.com/office/drawing/2014/main" id="{B46F5B68-92DC-4CC1-FD71-08A5F79F3777}"/>
              </a:ext>
            </a:extLst>
          </p:cNvPr>
          <p:cNvSpPr/>
          <p:nvPr/>
        </p:nvSpPr>
        <p:spPr>
          <a:xfrm rot="18917495">
            <a:off x="8931995"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חצי מסגרת 4">
            <a:extLst>
              <a:ext uri="{FF2B5EF4-FFF2-40B4-BE49-F238E27FC236}">
                <a16:creationId xmlns:a16="http://schemas.microsoft.com/office/drawing/2014/main" id="{2C4B9738-CD91-491F-33CC-559639EF5D89}"/>
              </a:ext>
            </a:extLst>
          </p:cNvPr>
          <p:cNvSpPr/>
          <p:nvPr/>
        </p:nvSpPr>
        <p:spPr>
          <a:xfrm rot="18917495">
            <a:off x="8548107"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חצי מסגרת 5">
            <a:extLst>
              <a:ext uri="{FF2B5EF4-FFF2-40B4-BE49-F238E27FC236}">
                <a16:creationId xmlns:a16="http://schemas.microsoft.com/office/drawing/2014/main" id="{75B54BE1-DCF9-E65D-1CF5-04DD40D92A64}"/>
              </a:ext>
            </a:extLst>
          </p:cNvPr>
          <p:cNvSpPr/>
          <p:nvPr/>
        </p:nvSpPr>
        <p:spPr>
          <a:xfrm rot="18917495">
            <a:off x="8159002"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חצי מסגרת 6">
            <a:extLst>
              <a:ext uri="{FF2B5EF4-FFF2-40B4-BE49-F238E27FC236}">
                <a16:creationId xmlns:a16="http://schemas.microsoft.com/office/drawing/2014/main" id="{72B06689-62D6-14DA-2D0F-44EB48D40B90}"/>
              </a:ext>
            </a:extLst>
          </p:cNvPr>
          <p:cNvSpPr/>
          <p:nvPr/>
        </p:nvSpPr>
        <p:spPr>
          <a:xfrm rot="18917495">
            <a:off x="7772506" y="53668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חצי מסגרת 7">
            <a:extLst>
              <a:ext uri="{FF2B5EF4-FFF2-40B4-BE49-F238E27FC236}">
                <a16:creationId xmlns:a16="http://schemas.microsoft.com/office/drawing/2014/main" id="{11F196B4-D8A3-DCD6-385D-51267A6E2C0E}"/>
              </a:ext>
            </a:extLst>
          </p:cNvPr>
          <p:cNvSpPr/>
          <p:nvPr/>
        </p:nvSpPr>
        <p:spPr>
          <a:xfrm rot="18917495">
            <a:off x="7383401" y="536685"/>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חצי מסגרת 8">
            <a:extLst>
              <a:ext uri="{FF2B5EF4-FFF2-40B4-BE49-F238E27FC236}">
                <a16:creationId xmlns:a16="http://schemas.microsoft.com/office/drawing/2014/main" id="{1C2CAF95-EAB3-0833-07C0-1EC65BCE68DC}"/>
              </a:ext>
            </a:extLst>
          </p:cNvPr>
          <p:cNvSpPr/>
          <p:nvPr/>
        </p:nvSpPr>
        <p:spPr>
          <a:xfrm rot="18917495">
            <a:off x="7005418"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חצי מסגרת 9">
            <a:extLst>
              <a:ext uri="{FF2B5EF4-FFF2-40B4-BE49-F238E27FC236}">
                <a16:creationId xmlns:a16="http://schemas.microsoft.com/office/drawing/2014/main" id="{E5984E0E-6AC5-5D87-DD49-5C16C4E57A69}"/>
              </a:ext>
            </a:extLst>
          </p:cNvPr>
          <p:cNvSpPr/>
          <p:nvPr/>
        </p:nvSpPr>
        <p:spPr>
          <a:xfrm rot="18917495">
            <a:off x="6616313"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חצי מסגרת 10">
            <a:extLst>
              <a:ext uri="{FF2B5EF4-FFF2-40B4-BE49-F238E27FC236}">
                <a16:creationId xmlns:a16="http://schemas.microsoft.com/office/drawing/2014/main" id="{6A477B19-A082-124D-D400-4F80373CDD78}"/>
              </a:ext>
            </a:extLst>
          </p:cNvPr>
          <p:cNvSpPr/>
          <p:nvPr/>
        </p:nvSpPr>
        <p:spPr>
          <a:xfrm rot="18917495">
            <a:off x="6232425"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חצי מסגרת 11">
            <a:extLst>
              <a:ext uri="{FF2B5EF4-FFF2-40B4-BE49-F238E27FC236}">
                <a16:creationId xmlns:a16="http://schemas.microsoft.com/office/drawing/2014/main" id="{75E79EFD-0AAF-6536-B46B-277B605C9D38}"/>
              </a:ext>
            </a:extLst>
          </p:cNvPr>
          <p:cNvSpPr/>
          <p:nvPr/>
        </p:nvSpPr>
        <p:spPr>
          <a:xfrm rot="18917495">
            <a:off x="5843320"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חצי מסגרת 13">
            <a:extLst>
              <a:ext uri="{FF2B5EF4-FFF2-40B4-BE49-F238E27FC236}">
                <a16:creationId xmlns:a16="http://schemas.microsoft.com/office/drawing/2014/main" id="{CC08CAC3-CD68-7349-FC18-054DE48982E9}"/>
              </a:ext>
            </a:extLst>
          </p:cNvPr>
          <p:cNvSpPr/>
          <p:nvPr/>
        </p:nvSpPr>
        <p:spPr>
          <a:xfrm rot="18917495">
            <a:off x="5456824" y="5307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חצי מסגרת 26">
            <a:extLst>
              <a:ext uri="{FF2B5EF4-FFF2-40B4-BE49-F238E27FC236}">
                <a16:creationId xmlns:a16="http://schemas.microsoft.com/office/drawing/2014/main" id="{0EDDC175-AF3A-4C43-9137-BCD91F23B3E5}"/>
              </a:ext>
            </a:extLst>
          </p:cNvPr>
          <p:cNvSpPr/>
          <p:nvPr/>
        </p:nvSpPr>
        <p:spPr>
          <a:xfrm rot="18917495">
            <a:off x="5067719" y="53071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446778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F837DCA6-15DA-11D9-83E3-135E1A693325}"/>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884346" y="759160"/>
            <a:ext cx="11052688" cy="646331"/>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ניסינו למצוא נתונים חריגים בעזרת </a:t>
            </a:r>
            <a:r>
              <a:rPr lang="en-US" dirty="0"/>
              <a:t>boxplot</a:t>
            </a:r>
            <a:r>
              <a:rPr lang="he-IL" dirty="0"/>
              <a:t>, אבל לצערנו, לאור ריבוי הנתונים לא היה ניתן לראות בבירור את החריגות ולכן ביצענו ניקוי ידני של הנתונים שלנו.</a:t>
            </a:r>
          </a:p>
        </p:txBody>
      </p:sp>
      <p:pic>
        <p:nvPicPr>
          <p:cNvPr id="9218" name="Picture 2">
            <a:extLst>
              <a:ext uri="{FF2B5EF4-FFF2-40B4-BE49-F238E27FC236}">
                <a16:creationId xmlns:a16="http://schemas.microsoft.com/office/drawing/2014/main" id="{28728519-E9A3-7007-A040-B80F5E7D0AF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 y="2145858"/>
            <a:ext cx="4094104" cy="334770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769AC16-AE49-7F00-DA25-6563D97BA3E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27225" y="2145858"/>
            <a:ext cx="4286246" cy="334770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711EA648-F28F-AFF2-A741-C1F82658D93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5642" y="2145858"/>
            <a:ext cx="3842842" cy="33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42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598415DC-1026-3FAA-F79E-0DAC70EB2851}"/>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408096" y="785856"/>
            <a:ext cx="11528938" cy="698717"/>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מהגרף של החלוקה לפי מספר חדרים, ניתן לראות כי נכסים עם חדר אחד ונכסים עם שבעה חדרים ומעלה מהווים יחדיו כ-1.24% מכלל הנתונים. בממוצע, כל אחד ממספר החדרים הללו הינו כ-0.1% ולכן מחקנו את הנתונים הללו.</a:t>
            </a:r>
          </a:p>
        </p:txBody>
      </p:sp>
      <p:pic>
        <p:nvPicPr>
          <p:cNvPr id="4" name="תמונה 3">
            <a:extLst>
              <a:ext uri="{FF2B5EF4-FFF2-40B4-BE49-F238E27FC236}">
                <a16:creationId xmlns:a16="http://schemas.microsoft.com/office/drawing/2014/main" id="{05FD0F77-A3CD-355B-AF8D-C7D15A3206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83358" y="1924800"/>
            <a:ext cx="6178412" cy="740176"/>
          </a:xfrm>
          <a:prstGeom prst="rect">
            <a:avLst/>
          </a:prstGeom>
          <a:noFill/>
        </p:spPr>
      </p:pic>
      <p:pic>
        <p:nvPicPr>
          <p:cNvPr id="3" name="Picture 2">
            <a:extLst>
              <a:ext uri="{FF2B5EF4-FFF2-40B4-BE49-F238E27FC236}">
                <a16:creationId xmlns:a16="http://schemas.microsoft.com/office/drawing/2014/main" id="{C4E6AD8B-9FAE-84B8-0311-EC5A6425352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7854"/>
          <a:stretch/>
        </p:blipFill>
        <p:spPr bwMode="auto">
          <a:xfrm>
            <a:off x="4166468" y="2899601"/>
            <a:ext cx="4012193" cy="3806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829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6657BBF5-39EE-B996-5BD9-31532622E27D}"/>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408096" y="784592"/>
            <a:ext cx="11528938" cy="646331"/>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ניתן לראות גם שנכסים ששטחם קטן מ20 מ"ר מהווים 0.06% מהנתונים ונכסים ששטחם גדול מ400 מ"ר מהווים 0.13%</a:t>
            </a:r>
            <a:r>
              <a:rPr lang="en-US" dirty="0"/>
              <a:t> </a:t>
            </a:r>
            <a:r>
              <a:rPr lang="he-IL" dirty="0"/>
              <a:t>מהנתונים ולכן נמחק אותם.</a:t>
            </a:r>
          </a:p>
        </p:txBody>
      </p:sp>
      <p:pic>
        <p:nvPicPr>
          <p:cNvPr id="7" name="תמונה 6">
            <a:extLst>
              <a:ext uri="{FF2B5EF4-FFF2-40B4-BE49-F238E27FC236}">
                <a16:creationId xmlns:a16="http://schemas.microsoft.com/office/drawing/2014/main" id="{70889F52-F357-6363-CA5B-5AE1076D7B78}"/>
              </a:ext>
            </a:extLst>
          </p:cNvPr>
          <p:cNvPicPr>
            <a:picLocks noChangeAspect="1"/>
          </p:cNvPicPr>
          <p:nvPr/>
        </p:nvPicPr>
        <p:blipFill rotWithShape="1">
          <a:blip r:embed="rId3">
            <a:clrChange>
              <a:clrFrom>
                <a:srgbClr val="FFFFFF"/>
              </a:clrFrom>
              <a:clrTo>
                <a:srgbClr val="FFFFFF">
                  <a:alpha val="0"/>
                </a:srgbClr>
              </a:clrTo>
            </a:clrChange>
          </a:blip>
          <a:srcRect b="54232"/>
          <a:stretch/>
        </p:blipFill>
        <p:spPr>
          <a:xfrm>
            <a:off x="6374434" y="1754491"/>
            <a:ext cx="4857750" cy="769058"/>
          </a:xfrm>
          <a:prstGeom prst="rect">
            <a:avLst/>
          </a:prstGeom>
          <a:noFill/>
        </p:spPr>
      </p:pic>
      <p:pic>
        <p:nvPicPr>
          <p:cNvPr id="3" name="תמונה 2">
            <a:extLst>
              <a:ext uri="{FF2B5EF4-FFF2-40B4-BE49-F238E27FC236}">
                <a16:creationId xmlns:a16="http://schemas.microsoft.com/office/drawing/2014/main" id="{BBA20604-C8BB-35DA-04BA-4F0CE137D1A0}"/>
              </a:ext>
            </a:extLst>
          </p:cNvPr>
          <p:cNvPicPr>
            <a:picLocks noChangeAspect="1"/>
          </p:cNvPicPr>
          <p:nvPr/>
        </p:nvPicPr>
        <p:blipFill rotWithShape="1">
          <a:blip r:embed="rId3">
            <a:clrChange>
              <a:clrFrom>
                <a:srgbClr val="FFFFFF"/>
              </a:clrFrom>
              <a:clrTo>
                <a:srgbClr val="FFFFFF">
                  <a:alpha val="0"/>
                </a:srgbClr>
              </a:clrTo>
            </a:clrChange>
          </a:blip>
          <a:srcRect t="45768"/>
          <a:stretch/>
        </p:blipFill>
        <p:spPr>
          <a:xfrm>
            <a:off x="868984" y="1683373"/>
            <a:ext cx="4857750" cy="911294"/>
          </a:xfrm>
          <a:prstGeom prst="rect">
            <a:avLst/>
          </a:prstGeom>
          <a:noFill/>
        </p:spPr>
      </p:pic>
      <p:sp>
        <p:nvSpPr>
          <p:cNvPr id="4" name="תיבת טקסט 3">
            <a:extLst>
              <a:ext uri="{FF2B5EF4-FFF2-40B4-BE49-F238E27FC236}">
                <a16:creationId xmlns:a16="http://schemas.microsoft.com/office/drawing/2014/main" id="{2C1B5409-1D70-EF13-DADD-9B44679C8C34}"/>
              </a:ext>
            </a:extLst>
          </p:cNvPr>
          <p:cNvSpPr txBox="1"/>
          <p:nvPr/>
        </p:nvSpPr>
        <p:spPr>
          <a:xfrm>
            <a:off x="408096" y="3107695"/>
            <a:ext cx="11528938" cy="369332"/>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באופן דומה, טיפלנו גם בנכסים שמחירם מעל 10 מיליון ש"ח ונכסים ששנת בנייתם היא לפני 1920.</a:t>
            </a:r>
          </a:p>
        </p:txBody>
      </p:sp>
      <p:pic>
        <p:nvPicPr>
          <p:cNvPr id="5" name="תמונה 4">
            <a:extLst>
              <a:ext uri="{FF2B5EF4-FFF2-40B4-BE49-F238E27FC236}">
                <a16:creationId xmlns:a16="http://schemas.microsoft.com/office/drawing/2014/main" id="{283C3BE1-66C4-FA6C-2C5E-F4C67C7BC6F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18160" y="4066134"/>
            <a:ext cx="5235677" cy="738506"/>
          </a:xfrm>
          <a:prstGeom prst="rect">
            <a:avLst/>
          </a:prstGeom>
          <a:noFill/>
        </p:spPr>
      </p:pic>
      <p:pic>
        <p:nvPicPr>
          <p:cNvPr id="8" name="תמונה 7">
            <a:extLst>
              <a:ext uri="{FF2B5EF4-FFF2-40B4-BE49-F238E27FC236}">
                <a16:creationId xmlns:a16="http://schemas.microsoft.com/office/drawing/2014/main" id="{A45E4B75-0AB3-9530-035A-BCA1568AD4A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8187" y="4095026"/>
            <a:ext cx="4907331" cy="709614"/>
          </a:xfrm>
          <a:prstGeom prst="rect">
            <a:avLst/>
          </a:prstGeom>
          <a:noFill/>
        </p:spPr>
      </p:pic>
    </p:spTree>
    <p:extLst>
      <p:ext uri="{BB962C8B-B14F-4D97-AF65-F5344CB8AC3E}">
        <p14:creationId xmlns:p14="http://schemas.microsoft.com/office/powerpoint/2010/main" val="2607615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4D3A60D6-014D-C0FE-3456-269495031D70}"/>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1773382" y="762357"/>
            <a:ext cx="10163652" cy="369332"/>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לאחר הטיפול בנתונים, ניתן לראות כי התפלגויות המחירים והשטח מתקרבות יותר להתפלגויות נורמליות.</a:t>
            </a:r>
          </a:p>
        </p:txBody>
      </p:sp>
      <p:sp>
        <p:nvSpPr>
          <p:cNvPr id="7" name="חץ: ימינה 6">
            <a:extLst>
              <a:ext uri="{FF2B5EF4-FFF2-40B4-BE49-F238E27FC236}">
                <a16:creationId xmlns:a16="http://schemas.microsoft.com/office/drawing/2014/main" id="{C3AAB65D-0429-7554-486B-37086593E0A9}"/>
              </a:ext>
            </a:extLst>
          </p:cNvPr>
          <p:cNvSpPr/>
          <p:nvPr/>
        </p:nvSpPr>
        <p:spPr>
          <a:xfrm rot="10800000" flipH="1">
            <a:off x="5459358" y="2346896"/>
            <a:ext cx="1071478" cy="575519"/>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sp>
        <p:nvSpPr>
          <p:cNvPr id="9" name="חץ: ימינה 8">
            <a:extLst>
              <a:ext uri="{FF2B5EF4-FFF2-40B4-BE49-F238E27FC236}">
                <a16:creationId xmlns:a16="http://schemas.microsoft.com/office/drawing/2014/main" id="{66B3C1D2-61C5-8721-6695-3372F4FAA9A3}"/>
              </a:ext>
            </a:extLst>
          </p:cNvPr>
          <p:cNvSpPr/>
          <p:nvPr/>
        </p:nvSpPr>
        <p:spPr>
          <a:xfrm rot="10800000" flipH="1">
            <a:off x="5560261" y="5083263"/>
            <a:ext cx="1071478" cy="575519"/>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pic>
        <p:nvPicPr>
          <p:cNvPr id="4" name="Picture 2">
            <a:extLst>
              <a:ext uri="{FF2B5EF4-FFF2-40B4-BE49-F238E27FC236}">
                <a16:creationId xmlns:a16="http://schemas.microsoft.com/office/drawing/2014/main" id="{10B6D0BF-3800-A7C6-FC00-B2C5D44BA01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9620" y="3968695"/>
            <a:ext cx="3544688" cy="28046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A277725-57B9-8022-D423-F7A0B751B47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4723" y="1248851"/>
            <a:ext cx="3510831"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3DBACEDF-EDC0-2A64-5D63-813FC096150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1102" y="1248851"/>
            <a:ext cx="3769770" cy="28046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F5CC184C-6055-F3E0-4034-7477D5AF91E1}"/>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3643" y="4063150"/>
            <a:ext cx="3544688" cy="279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475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9B61762A-E612-A879-13CA-97E3A0F7D2ED}"/>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9254836" y="1516663"/>
            <a:ext cx="2767923" cy="923330"/>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ניתן לראות שלא התרחש שינוי ניכר לעין בגרפים אלו לאחר מחיקת הנתונים</a:t>
            </a:r>
          </a:p>
        </p:txBody>
      </p:sp>
      <p:sp>
        <p:nvSpPr>
          <p:cNvPr id="8" name="חץ: ימינה 7">
            <a:extLst>
              <a:ext uri="{FF2B5EF4-FFF2-40B4-BE49-F238E27FC236}">
                <a16:creationId xmlns:a16="http://schemas.microsoft.com/office/drawing/2014/main" id="{39E8EDA6-F32B-D69F-ED6C-79878D8608BD}"/>
              </a:ext>
            </a:extLst>
          </p:cNvPr>
          <p:cNvSpPr/>
          <p:nvPr/>
        </p:nvSpPr>
        <p:spPr>
          <a:xfrm rot="16200000" flipH="1">
            <a:off x="4367284" y="3206874"/>
            <a:ext cx="426817" cy="420765"/>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pic>
        <p:nvPicPr>
          <p:cNvPr id="3" name="Picture 2">
            <a:extLst>
              <a:ext uri="{FF2B5EF4-FFF2-40B4-BE49-F238E27FC236}">
                <a16:creationId xmlns:a16="http://schemas.microsoft.com/office/drawing/2014/main" id="{2052FD54-F24C-E300-2D8E-7C27853F7CA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6274" y="31603"/>
            <a:ext cx="7934309" cy="31722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E65A19B4-95AF-8D25-C657-76C8D783DC5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807" y="3654151"/>
            <a:ext cx="9169193" cy="317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156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3DE8E0BF-F7F6-BADB-82F9-501810F9D34E}"/>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9666611" y="1316536"/>
            <a:ext cx="2270422" cy="4247317"/>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ניתן לראות בגרפים של המחיר הממוצע כי מגמת העלייה עד 2018 התמתנה מעט אך צורתה הכללית נשארה זהה.</a:t>
            </a:r>
          </a:p>
          <a:p>
            <a:r>
              <a:rPr lang="he-IL" dirty="0"/>
              <a:t>בגרפי הקורלציה, ניתן לראות כי הקורלציה בין החדרים והשטח למחיר עלתה, כמו כן עלתה משמעותית הקורלציה בין המחיר והמחיר הממוצע למ"ר (כצפוי לאחר הטיפול בנתונים)</a:t>
            </a:r>
          </a:p>
        </p:txBody>
      </p:sp>
      <p:sp>
        <p:nvSpPr>
          <p:cNvPr id="7" name="חץ: ימינה 6">
            <a:extLst>
              <a:ext uri="{FF2B5EF4-FFF2-40B4-BE49-F238E27FC236}">
                <a16:creationId xmlns:a16="http://schemas.microsoft.com/office/drawing/2014/main" id="{77B5728B-ACB4-543C-00A6-09B554D70E9F}"/>
              </a:ext>
            </a:extLst>
          </p:cNvPr>
          <p:cNvSpPr/>
          <p:nvPr/>
        </p:nvSpPr>
        <p:spPr>
          <a:xfrm rot="10800000" flipH="1">
            <a:off x="4452494" y="4536183"/>
            <a:ext cx="535739" cy="536487"/>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sp>
        <p:nvSpPr>
          <p:cNvPr id="9" name="חץ: ימינה 8">
            <a:extLst>
              <a:ext uri="{FF2B5EF4-FFF2-40B4-BE49-F238E27FC236}">
                <a16:creationId xmlns:a16="http://schemas.microsoft.com/office/drawing/2014/main" id="{3E5F6ED3-CD1F-DD98-AE3C-602B826E2503}"/>
              </a:ext>
            </a:extLst>
          </p:cNvPr>
          <p:cNvSpPr/>
          <p:nvPr/>
        </p:nvSpPr>
        <p:spPr>
          <a:xfrm rot="10800000" flipH="1">
            <a:off x="4452494" y="1500009"/>
            <a:ext cx="535739" cy="536487"/>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pic>
        <p:nvPicPr>
          <p:cNvPr id="4" name="Picture 2">
            <a:extLst>
              <a:ext uri="{FF2B5EF4-FFF2-40B4-BE49-F238E27FC236}">
                <a16:creationId xmlns:a16="http://schemas.microsoft.com/office/drawing/2014/main" id="{61873C51-C371-5AD8-8967-361F21ED5D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53" y="97924"/>
            <a:ext cx="4187571" cy="32713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7BB89B9-37F7-FEFF-5544-F9C1876803D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742" y="3332495"/>
            <a:ext cx="4091356" cy="349164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CFB8B098-099C-5598-CE5C-27AA0AC2E49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77903" y="137262"/>
            <a:ext cx="4488708" cy="319523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D8AE57EA-7C70-A59E-DC0F-4EC8F68B56D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4970" y="3332494"/>
            <a:ext cx="4091355" cy="34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22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EF9633C6-AA53-327C-C26D-D50A872F24E2}"/>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9384145" y="668757"/>
            <a:ext cx="2552890" cy="1477328"/>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בגרפים האלו, כמות הנתונים קטנה משמעותית בצורה ויזואלית, לאור מחיקת נתונים של מספרי חדרים</a:t>
            </a:r>
          </a:p>
        </p:txBody>
      </p:sp>
      <p:sp>
        <p:nvSpPr>
          <p:cNvPr id="7" name="חץ: ימינה 6">
            <a:extLst>
              <a:ext uri="{FF2B5EF4-FFF2-40B4-BE49-F238E27FC236}">
                <a16:creationId xmlns:a16="http://schemas.microsoft.com/office/drawing/2014/main" id="{77B5728B-ACB4-543C-00A6-09B554D70E9F}"/>
              </a:ext>
            </a:extLst>
          </p:cNvPr>
          <p:cNvSpPr/>
          <p:nvPr/>
        </p:nvSpPr>
        <p:spPr>
          <a:xfrm rot="10800000" flipH="1">
            <a:off x="4452494" y="4536183"/>
            <a:ext cx="535739" cy="536487"/>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sp>
        <p:nvSpPr>
          <p:cNvPr id="9" name="חץ: ימינה 8">
            <a:extLst>
              <a:ext uri="{FF2B5EF4-FFF2-40B4-BE49-F238E27FC236}">
                <a16:creationId xmlns:a16="http://schemas.microsoft.com/office/drawing/2014/main" id="{3E5F6ED3-CD1F-DD98-AE3C-602B826E2503}"/>
              </a:ext>
            </a:extLst>
          </p:cNvPr>
          <p:cNvSpPr/>
          <p:nvPr/>
        </p:nvSpPr>
        <p:spPr>
          <a:xfrm rot="10800000" flipH="1">
            <a:off x="4452494" y="1500009"/>
            <a:ext cx="535739" cy="536487"/>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pic>
        <p:nvPicPr>
          <p:cNvPr id="3" name="Picture 4">
            <a:extLst>
              <a:ext uri="{FF2B5EF4-FFF2-40B4-BE49-F238E27FC236}">
                <a16:creationId xmlns:a16="http://schemas.microsoft.com/office/drawing/2014/main" id="{E616D4CE-DC5C-6C25-E356-7A8F3948EED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919" y="83914"/>
            <a:ext cx="3304821" cy="33450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DF66ECF2-6C85-7813-DAD6-E15796F4F95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9680" y="3469972"/>
            <a:ext cx="3304821" cy="329110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F314FD00-9328-2C5E-5AE0-7C719F45B82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91" y="34854"/>
            <a:ext cx="3589252" cy="340842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6F5F9A72-A109-EDE0-6F4B-3A9C95152AA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2045" y="3551533"/>
            <a:ext cx="6301997" cy="315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336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6B8D342B-5C69-AE63-0D2E-0AD3422DA5A4}"/>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9199419" y="1768253"/>
            <a:ext cx="2687472" cy="2031325"/>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ניתן לראות שינויים קלים במגמת המחירים הממוצעים לפי המחוזות ושינוי מהותי בגרף של מחירי חדרים – מתמקדים רק ב2-7 חדרים כצפוי לאחר הניקוי.</a:t>
            </a:r>
          </a:p>
        </p:txBody>
      </p:sp>
      <p:sp>
        <p:nvSpPr>
          <p:cNvPr id="7" name="חץ: ימינה 6">
            <a:extLst>
              <a:ext uri="{FF2B5EF4-FFF2-40B4-BE49-F238E27FC236}">
                <a16:creationId xmlns:a16="http://schemas.microsoft.com/office/drawing/2014/main" id="{77B5728B-ACB4-543C-00A6-09B554D70E9F}"/>
              </a:ext>
            </a:extLst>
          </p:cNvPr>
          <p:cNvSpPr/>
          <p:nvPr/>
        </p:nvSpPr>
        <p:spPr>
          <a:xfrm rot="10800000" flipH="1">
            <a:off x="4452494" y="4536183"/>
            <a:ext cx="535739" cy="536487"/>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sp>
        <p:nvSpPr>
          <p:cNvPr id="9" name="חץ: ימינה 8">
            <a:extLst>
              <a:ext uri="{FF2B5EF4-FFF2-40B4-BE49-F238E27FC236}">
                <a16:creationId xmlns:a16="http://schemas.microsoft.com/office/drawing/2014/main" id="{3E5F6ED3-CD1F-DD98-AE3C-602B826E2503}"/>
              </a:ext>
            </a:extLst>
          </p:cNvPr>
          <p:cNvSpPr/>
          <p:nvPr/>
        </p:nvSpPr>
        <p:spPr>
          <a:xfrm rot="10800000" flipH="1">
            <a:off x="4452494" y="1500009"/>
            <a:ext cx="535739" cy="536487"/>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pic>
        <p:nvPicPr>
          <p:cNvPr id="5" name="Picture 2">
            <a:extLst>
              <a:ext uri="{FF2B5EF4-FFF2-40B4-BE49-F238E27FC236}">
                <a16:creationId xmlns:a16="http://schemas.microsoft.com/office/drawing/2014/main" id="{2F9C649F-E7B2-9810-19A7-A129A2C25DD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5494" y="152283"/>
            <a:ext cx="2421518" cy="361096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B86F5001-9695-A5E6-41C6-81C82ED232A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46270" y="55613"/>
            <a:ext cx="2551172" cy="38043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572A2B0-37D4-B6A5-DE80-5C8C69366A7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5888" y="3903023"/>
            <a:ext cx="2760730" cy="284910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C1CFC57-E947-858A-C691-53B8C75A383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0189" y="3953282"/>
            <a:ext cx="3345195" cy="284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945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15DCD07-41A3-EA48-9086-23AB7966EF79}"/>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662051" y="152283"/>
            <a:ext cx="2274983" cy="523220"/>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טיפול בנתונים</a:t>
            </a:r>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244400" y="1297588"/>
            <a:ext cx="11678415" cy="369332"/>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לאחר הניקוי ניתן לראות כי רוב הנתונים מתפלגים בצורה צפויה – ככל שהנכס חדש יותר, עלותו תהיה גבוהה יותר</a:t>
            </a:r>
          </a:p>
        </p:txBody>
      </p:sp>
      <p:sp>
        <p:nvSpPr>
          <p:cNvPr id="7" name="חץ: ימינה 6">
            <a:extLst>
              <a:ext uri="{FF2B5EF4-FFF2-40B4-BE49-F238E27FC236}">
                <a16:creationId xmlns:a16="http://schemas.microsoft.com/office/drawing/2014/main" id="{77B5728B-ACB4-543C-00A6-09B554D70E9F}"/>
              </a:ext>
            </a:extLst>
          </p:cNvPr>
          <p:cNvSpPr/>
          <p:nvPr/>
        </p:nvSpPr>
        <p:spPr>
          <a:xfrm rot="10800000" flipH="1">
            <a:off x="5547869" y="3616056"/>
            <a:ext cx="535739" cy="536487"/>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endParaRPr lang="he-IL" sz="1600" dirty="0">
              <a:solidFill>
                <a:schemeClr val="tx1"/>
              </a:solidFill>
            </a:endParaRPr>
          </a:p>
        </p:txBody>
      </p:sp>
      <p:pic>
        <p:nvPicPr>
          <p:cNvPr id="3" name="Picture 4">
            <a:extLst>
              <a:ext uri="{FF2B5EF4-FFF2-40B4-BE49-F238E27FC236}">
                <a16:creationId xmlns:a16="http://schemas.microsoft.com/office/drawing/2014/main" id="{5E428906-04D9-564C-F5EB-307C50E165A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317" y="2209443"/>
            <a:ext cx="4821609"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648082A4-87EE-6B08-8F9A-131E0A366DF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8282" y="2209443"/>
            <a:ext cx="5859063"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210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CA4D0F77-AD06-B489-1AD5-F13172E0D34D}"/>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0D0247B-A20D-701D-C73B-E95E0DF2C593}"/>
              </a:ext>
            </a:extLst>
          </p:cNvPr>
          <p:cNvSpPr txBox="1"/>
          <p:nvPr/>
        </p:nvSpPr>
        <p:spPr>
          <a:xfrm>
            <a:off x="9817510" y="297233"/>
            <a:ext cx="1817103" cy="1077218"/>
          </a:xfrm>
          <a:prstGeom prst="rect">
            <a:avLst/>
          </a:prstGeom>
          <a:noFill/>
        </p:spPr>
        <p:txBody>
          <a:bodyPr wrap="square" rtlCol="0">
            <a:spAutoFit/>
          </a:bodyPr>
          <a:lstStyle/>
          <a:p>
            <a:pPr algn="r" rtl="1"/>
            <a:r>
              <a:rPr lang="he-IL" sz="3200" b="1" dirty="0">
                <a:latin typeface="Gisha" panose="020B0502040204020203" pitchFamily="34" charset="-79"/>
                <a:cs typeface="Gisha" panose="020B0502040204020203" pitchFamily="34" charset="-79"/>
              </a:rPr>
              <a:t>תהליך</a:t>
            </a:r>
          </a:p>
          <a:p>
            <a:pPr algn="r" rtl="1"/>
            <a:r>
              <a:rPr lang="he-IL" sz="3200" b="1" dirty="0">
                <a:latin typeface="Gisha" panose="020B0502040204020203" pitchFamily="34" charset="-79"/>
                <a:cs typeface="Gisha" panose="020B0502040204020203" pitchFamily="34" charset="-79"/>
              </a:rPr>
              <a:t>העבודה</a:t>
            </a:r>
            <a:endParaRPr lang="en-US" sz="3200" b="1" dirty="0">
              <a:latin typeface="Gisha" panose="020B0502040204020203" pitchFamily="34" charset="-79"/>
              <a:cs typeface="Gisha" panose="020B0502040204020203" pitchFamily="34" charset="-79"/>
            </a:endParaRPr>
          </a:p>
        </p:txBody>
      </p:sp>
      <p:sp>
        <p:nvSpPr>
          <p:cNvPr id="28" name="חצי מסגרת 27">
            <a:extLst>
              <a:ext uri="{FF2B5EF4-FFF2-40B4-BE49-F238E27FC236}">
                <a16:creationId xmlns:a16="http://schemas.microsoft.com/office/drawing/2014/main" id="{3E6D1C7B-F7EF-B4E1-FF34-F6A33533B147}"/>
              </a:ext>
            </a:extLst>
          </p:cNvPr>
          <p:cNvSpPr/>
          <p:nvPr/>
        </p:nvSpPr>
        <p:spPr>
          <a:xfrm rot="18917495">
            <a:off x="9321100"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חצי מסגרת 28">
            <a:extLst>
              <a:ext uri="{FF2B5EF4-FFF2-40B4-BE49-F238E27FC236}">
                <a16:creationId xmlns:a16="http://schemas.microsoft.com/office/drawing/2014/main" id="{B62A4BFB-E515-0FAF-9A36-FE8E399EB788}"/>
              </a:ext>
            </a:extLst>
          </p:cNvPr>
          <p:cNvSpPr/>
          <p:nvPr/>
        </p:nvSpPr>
        <p:spPr>
          <a:xfrm rot="18917495">
            <a:off x="8931995"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חצי מסגרת 30">
            <a:extLst>
              <a:ext uri="{FF2B5EF4-FFF2-40B4-BE49-F238E27FC236}">
                <a16:creationId xmlns:a16="http://schemas.microsoft.com/office/drawing/2014/main" id="{7811FF80-91AA-BA9B-329F-C53B24BFB9A4}"/>
              </a:ext>
            </a:extLst>
          </p:cNvPr>
          <p:cNvSpPr/>
          <p:nvPr/>
        </p:nvSpPr>
        <p:spPr>
          <a:xfrm rot="18917495">
            <a:off x="8548107"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חצי מסגרת 31">
            <a:extLst>
              <a:ext uri="{FF2B5EF4-FFF2-40B4-BE49-F238E27FC236}">
                <a16:creationId xmlns:a16="http://schemas.microsoft.com/office/drawing/2014/main" id="{B000C4DC-1618-1C4F-BE00-565826E98B9A}"/>
              </a:ext>
            </a:extLst>
          </p:cNvPr>
          <p:cNvSpPr/>
          <p:nvPr/>
        </p:nvSpPr>
        <p:spPr>
          <a:xfrm rot="18917495">
            <a:off x="8159002"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חצי מסגרת 32">
            <a:extLst>
              <a:ext uri="{FF2B5EF4-FFF2-40B4-BE49-F238E27FC236}">
                <a16:creationId xmlns:a16="http://schemas.microsoft.com/office/drawing/2014/main" id="{C75BFB4E-9B81-A135-2C3C-65FD1903E906}"/>
              </a:ext>
            </a:extLst>
          </p:cNvPr>
          <p:cNvSpPr/>
          <p:nvPr/>
        </p:nvSpPr>
        <p:spPr>
          <a:xfrm rot="18917495">
            <a:off x="7772506" y="53668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חצי מסגרת 34">
            <a:extLst>
              <a:ext uri="{FF2B5EF4-FFF2-40B4-BE49-F238E27FC236}">
                <a16:creationId xmlns:a16="http://schemas.microsoft.com/office/drawing/2014/main" id="{D985298B-8EEF-0FA2-1680-FB8B46DDBAEB}"/>
              </a:ext>
            </a:extLst>
          </p:cNvPr>
          <p:cNvSpPr/>
          <p:nvPr/>
        </p:nvSpPr>
        <p:spPr>
          <a:xfrm rot="18917495">
            <a:off x="7383401" y="536685"/>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חצי מסגרת 36">
            <a:extLst>
              <a:ext uri="{FF2B5EF4-FFF2-40B4-BE49-F238E27FC236}">
                <a16:creationId xmlns:a16="http://schemas.microsoft.com/office/drawing/2014/main" id="{E8A12C71-138B-DD4F-991C-3BAF87B5795F}"/>
              </a:ext>
            </a:extLst>
          </p:cNvPr>
          <p:cNvSpPr/>
          <p:nvPr/>
        </p:nvSpPr>
        <p:spPr>
          <a:xfrm rot="18917495">
            <a:off x="7005418"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חצי מסגרת 37">
            <a:extLst>
              <a:ext uri="{FF2B5EF4-FFF2-40B4-BE49-F238E27FC236}">
                <a16:creationId xmlns:a16="http://schemas.microsoft.com/office/drawing/2014/main" id="{2DB0F69C-8611-F10C-1E02-4D3F2FB27FBD}"/>
              </a:ext>
            </a:extLst>
          </p:cNvPr>
          <p:cNvSpPr/>
          <p:nvPr/>
        </p:nvSpPr>
        <p:spPr>
          <a:xfrm rot="18917495">
            <a:off x="6616313"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חצי מסגרת 43">
            <a:extLst>
              <a:ext uri="{FF2B5EF4-FFF2-40B4-BE49-F238E27FC236}">
                <a16:creationId xmlns:a16="http://schemas.microsoft.com/office/drawing/2014/main" id="{6D21D04B-6DFF-BA5D-3EF6-29E820FB6FA1}"/>
              </a:ext>
            </a:extLst>
          </p:cNvPr>
          <p:cNvSpPr/>
          <p:nvPr/>
        </p:nvSpPr>
        <p:spPr>
          <a:xfrm rot="18917495">
            <a:off x="6232425"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חצי מסגרת 44">
            <a:extLst>
              <a:ext uri="{FF2B5EF4-FFF2-40B4-BE49-F238E27FC236}">
                <a16:creationId xmlns:a16="http://schemas.microsoft.com/office/drawing/2014/main" id="{61E95CD1-BF8F-3DE0-F18B-C6E0269C0F32}"/>
              </a:ext>
            </a:extLst>
          </p:cNvPr>
          <p:cNvSpPr/>
          <p:nvPr/>
        </p:nvSpPr>
        <p:spPr>
          <a:xfrm rot="18917495">
            <a:off x="5843320"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חצי מסגרת 45">
            <a:extLst>
              <a:ext uri="{FF2B5EF4-FFF2-40B4-BE49-F238E27FC236}">
                <a16:creationId xmlns:a16="http://schemas.microsoft.com/office/drawing/2014/main" id="{C913D3ED-423E-4E3A-9157-0054D8C9D544}"/>
              </a:ext>
            </a:extLst>
          </p:cNvPr>
          <p:cNvSpPr/>
          <p:nvPr/>
        </p:nvSpPr>
        <p:spPr>
          <a:xfrm rot="18917495">
            <a:off x="5456824" y="5307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חצי מסגרת 46">
            <a:extLst>
              <a:ext uri="{FF2B5EF4-FFF2-40B4-BE49-F238E27FC236}">
                <a16:creationId xmlns:a16="http://schemas.microsoft.com/office/drawing/2014/main" id="{70F28875-449D-A5E4-C15A-A5B74E8C7758}"/>
              </a:ext>
            </a:extLst>
          </p:cNvPr>
          <p:cNvSpPr/>
          <p:nvPr/>
        </p:nvSpPr>
        <p:spPr>
          <a:xfrm rot="18917495">
            <a:off x="5067719" y="53071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8" name="קבוצה 47">
            <a:extLst>
              <a:ext uri="{FF2B5EF4-FFF2-40B4-BE49-F238E27FC236}">
                <a16:creationId xmlns:a16="http://schemas.microsoft.com/office/drawing/2014/main" id="{4A1345BC-448D-9498-9602-3B62C69FC791}"/>
              </a:ext>
            </a:extLst>
          </p:cNvPr>
          <p:cNvGrpSpPr/>
          <p:nvPr/>
        </p:nvGrpSpPr>
        <p:grpSpPr>
          <a:xfrm>
            <a:off x="270386" y="2284462"/>
            <a:ext cx="11547987" cy="2436563"/>
            <a:chOff x="270386" y="681802"/>
            <a:chExt cx="11547987" cy="2436563"/>
          </a:xfrm>
        </p:grpSpPr>
        <p:cxnSp>
          <p:nvCxnSpPr>
            <p:cNvPr id="49" name="מחבר ישר 48">
              <a:extLst>
                <a:ext uri="{FF2B5EF4-FFF2-40B4-BE49-F238E27FC236}">
                  <a16:creationId xmlns:a16="http://schemas.microsoft.com/office/drawing/2014/main" id="{60E76B11-C7DB-C4D8-66BF-69A89B7F2550}"/>
                </a:ext>
              </a:extLst>
            </p:cNvPr>
            <p:cNvCxnSpPr>
              <a:cxnSpLocks/>
              <a:stCxn id="61" idx="4"/>
            </p:cNvCxnSpPr>
            <p:nvPr/>
          </p:nvCxnSpPr>
          <p:spPr>
            <a:xfrm flipV="1">
              <a:off x="104221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49">
              <a:extLst>
                <a:ext uri="{FF2B5EF4-FFF2-40B4-BE49-F238E27FC236}">
                  <a16:creationId xmlns:a16="http://schemas.microsoft.com/office/drawing/2014/main" id="{48765262-947B-03FB-668F-E5864FA0FCCC}"/>
                </a:ext>
              </a:extLst>
            </p:cNvPr>
            <p:cNvCxnSpPr>
              <a:cxnSpLocks/>
              <a:stCxn id="60" idx="4"/>
            </p:cNvCxnSpPr>
            <p:nvPr/>
          </p:nvCxnSpPr>
          <p:spPr>
            <a:xfrm flipV="1">
              <a:off x="3043083" y="1229032"/>
              <a:ext cx="0" cy="1889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מחבר ישר 51">
              <a:extLst>
                <a:ext uri="{FF2B5EF4-FFF2-40B4-BE49-F238E27FC236}">
                  <a16:creationId xmlns:a16="http://schemas.microsoft.com/office/drawing/2014/main" id="{7F333181-50DD-AD4D-8A6F-416EB4222181}"/>
                </a:ext>
              </a:extLst>
            </p:cNvPr>
            <p:cNvCxnSpPr>
              <a:cxnSpLocks/>
              <a:stCxn id="59" idx="4"/>
            </p:cNvCxnSpPr>
            <p:nvPr/>
          </p:nvCxnSpPr>
          <p:spPr>
            <a:xfrm flipV="1">
              <a:off x="504394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52">
              <a:extLst>
                <a:ext uri="{FF2B5EF4-FFF2-40B4-BE49-F238E27FC236}">
                  <a16:creationId xmlns:a16="http://schemas.microsoft.com/office/drawing/2014/main" id="{4F29B6CF-B342-507F-53B3-4FF797A1C2AC}"/>
                </a:ext>
              </a:extLst>
            </p:cNvPr>
            <p:cNvCxnSpPr>
              <a:cxnSpLocks/>
              <a:stCxn id="58" idx="4"/>
            </p:cNvCxnSpPr>
            <p:nvPr/>
          </p:nvCxnSpPr>
          <p:spPr>
            <a:xfrm flipV="1">
              <a:off x="7044813" y="1229032"/>
              <a:ext cx="9832"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מחבר ישר 53">
              <a:extLst>
                <a:ext uri="{FF2B5EF4-FFF2-40B4-BE49-F238E27FC236}">
                  <a16:creationId xmlns:a16="http://schemas.microsoft.com/office/drawing/2014/main" id="{1C2C59C6-E9E8-A26C-CDB8-44A5CC0F8456}"/>
                </a:ext>
              </a:extLst>
            </p:cNvPr>
            <p:cNvCxnSpPr>
              <a:cxnSpLocks/>
              <a:stCxn id="57" idx="4"/>
            </p:cNvCxnSpPr>
            <p:nvPr/>
          </p:nvCxnSpPr>
          <p:spPr>
            <a:xfrm flipV="1">
              <a:off x="904567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מחבר ישר 54">
              <a:extLst>
                <a:ext uri="{FF2B5EF4-FFF2-40B4-BE49-F238E27FC236}">
                  <a16:creationId xmlns:a16="http://schemas.microsoft.com/office/drawing/2014/main" id="{77251166-99B5-A974-5DA0-8591266BE34F}"/>
                </a:ext>
              </a:extLst>
            </p:cNvPr>
            <p:cNvCxnSpPr>
              <a:cxnSpLocks/>
              <a:stCxn id="56" idx="4"/>
            </p:cNvCxnSpPr>
            <p:nvPr/>
          </p:nvCxnSpPr>
          <p:spPr>
            <a:xfrm flipH="1" flipV="1">
              <a:off x="11041627" y="1229032"/>
              <a:ext cx="4914"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אליפסה 55">
              <a:extLst>
                <a:ext uri="{FF2B5EF4-FFF2-40B4-BE49-F238E27FC236}">
                  <a16:creationId xmlns:a16="http://schemas.microsoft.com/office/drawing/2014/main" id="{2EFD78E8-239B-2590-7018-2F1C55D4987A}"/>
                </a:ext>
              </a:extLst>
            </p:cNvPr>
            <p:cNvSpPr/>
            <p:nvPr/>
          </p:nvSpPr>
          <p:spPr>
            <a:xfrm>
              <a:off x="10274709" y="1571473"/>
              <a:ext cx="1543664" cy="1543664"/>
            </a:xfrm>
            <a:prstGeom prst="ellipse">
              <a:avLst/>
            </a:prstGeom>
            <a:solidFill>
              <a:srgbClr val="B1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הרכשת נתונים</a:t>
              </a:r>
            </a:p>
          </p:txBody>
        </p:sp>
        <p:sp>
          <p:nvSpPr>
            <p:cNvPr id="57" name="אליפסה 56">
              <a:extLst>
                <a:ext uri="{FF2B5EF4-FFF2-40B4-BE49-F238E27FC236}">
                  <a16:creationId xmlns:a16="http://schemas.microsoft.com/office/drawing/2014/main" id="{846B613D-A7F5-0421-AE9A-03F65217F74B}"/>
                </a:ext>
              </a:extLst>
            </p:cNvPr>
            <p:cNvSpPr/>
            <p:nvPr/>
          </p:nvSpPr>
          <p:spPr>
            <a:xfrm>
              <a:off x="8273846" y="1571473"/>
              <a:ext cx="1543664" cy="1543664"/>
            </a:xfrm>
            <a:prstGeom prst="ellipse">
              <a:avLst/>
            </a:prstGeom>
            <a:solidFill>
              <a:srgbClr val="8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ניקוי ראשוני</a:t>
              </a:r>
            </a:p>
          </p:txBody>
        </p:sp>
        <p:sp>
          <p:nvSpPr>
            <p:cNvPr id="58" name="אליפסה 57">
              <a:extLst>
                <a:ext uri="{FF2B5EF4-FFF2-40B4-BE49-F238E27FC236}">
                  <a16:creationId xmlns:a16="http://schemas.microsoft.com/office/drawing/2014/main" id="{0C3BD828-83B8-D55D-5768-4AB052A1B80F}"/>
                </a:ext>
              </a:extLst>
            </p:cNvPr>
            <p:cNvSpPr/>
            <p:nvPr/>
          </p:nvSpPr>
          <p:spPr>
            <a:xfrm>
              <a:off x="6272981" y="1571473"/>
              <a:ext cx="1543664" cy="1543664"/>
            </a:xfrm>
            <a:prstGeom prst="ellipse">
              <a:avLst/>
            </a:prstGeom>
            <a:solidFill>
              <a:srgbClr val="B7B0A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ויזואליזציה</a:t>
              </a:r>
            </a:p>
          </p:txBody>
        </p:sp>
        <p:sp>
          <p:nvSpPr>
            <p:cNvPr id="59" name="אליפסה 58">
              <a:extLst>
                <a:ext uri="{FF2B5EF4-FFF2-40B4-BE49-F238E27FC236}">
                  <a16:creationId xmlns:a16="http://schemas.microsoft.com/office/drawing/2014/main" id="{6FD2EF0B-2D52-AD4F-5063-B429E910668C}"/>
                </a:ext>
              </a:extLst>
            </p:cNvPr>
            <p:cNvSpPr/>
            <p:nvPr/>
          </p:nvSpPr>
          <p:spPr>
            <a:xfrm>
              <a:off x="4272116" y="1571473"/>
              <a:ext cx="1543664" cy="1543664"/>
            </a:xfrm>
            <a:prstGeom prst="ellipse">
              <a:avLst/>
            </a:prstGeom>
            <a:solidFill>
              <a:srgbClr val="8C8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טיפול בנתונים</a:t>
              </a:r>
            </a:p>
          </p:txBody>
        </p:sp>
        <p:sp>
          <p:nvSpPr>
            <p:cNvPr id="60" name="אליפסה 59">
              <a:extLst>
                <a:ext uri="{FF2B5EF4-FFF2-40B4-BE49-F238E27FC236}">
                  <a16:creationId xmlns:a16="http://schemas.microsoft.com/office/drawing/2014/main" id="{F8EEE71B-B27C-A607-C1AD-A8003A77A2C1}"/>
                </a:ext>
              </a:extLst>
            </p:cNvPr>
            <p:cNvSpPr/>
            <p:nvPr/>
          </p:nvSpPr>
          <p:spPr>
            <a:xfrm>
              <a:off x="2271251" y="1574701"/>
              <a:ext cx="1543664" cy="1543664"/>
            </a:xfrm>
            <a:prstGeom prst="ellipse">
              <a:avLst/>
            </a:prstGeom>
            <a:solidFill>
              <a:srgbClr val="BDA0A0"/>
            </a:solidFill>
            <a:ln w="76200">
              <a:solidFill>
                <a:srgbClr val="C7515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מודל</a:t>
              </a:r>
            </a:p>
          </p:txBody>
        </p:sp>
        <p:sp>
          <p:nvSpPr>
            <p:cNvPr id="61" name="אליפסה 60">
              <a:extLst>
                <a:ext uri="{FF2B5EF4-FFF2-40B4-BE49-F238E27FC236}">
                  <a16:creationId xmlns:a16="http://schemas.microsoft.com/office/drawing/2014/main" id="{6825689B-96C4-36A5-BAB2-FE410AC62150}"/>
                </a:ext>
              </a:extLst>
            </p:cNvPr>
            <p:cNvSpPr/>
            <p:nvPr/>
          </p:nvSpPr>
          <p:spPr>
            <a:xfrm>
              <a:off x="270386" y="1571473"/>
              <a:ext cx="1543664" cy="1543664"/>
            </a:xfrm>
            <a:prstGeom prst="ellipse">
              <a:avLst/>
            </a:prstGeom>
            <a:solidFill>
              <a:srgbClr val="A0B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מסקנות</a:t>
              </a:r>
            </a:p>
          </p:txBody>
        </p:sp>
        <p:sp>
          <p:nvSpPr>
            <p:cNvPr id="62" name="תיבת טקסט 61">
              <a:extLst>
                <a:ext uri="{FF2B5EF4-FFF2-40B4-BE49-F238E27FC236}">
                  <a16:creationId xmlns:a16="http://schemas.microsoft.com/office/drawing/2014/main" id="{193A4B66-8D7F-0895-2E60-B2BD8F3B0AF9}"/>
                </a:ext>
              </a:extLst>
            </p:cNvPr>
            <p:cNvSpPr txBox="1"/>
            <p:nvPr/>
          </p:nvSpPr>
          <p:spPr>
            <a:xfrm>
              <a:off x="10890092" y="681802"/>
              <a:ext cx="271228"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1</a:t>
              </a:r>
            </a:p>
          </p:txBody>
        </p:sp>
        <p:sp>
          <p:nvSpPr>
            <p:cNvPr id="63" name="תיבת טקסט 62">
              <a:extLst>
                <a:ext uri="{FF2B5EF4-FFF2-40B4-BE49-F238E27FC236}">
                  <a16:creationId xmlns:a16="http://schemas.microsoft.com/office/drawing/2014/main" id="{EDF82396-F1EB-144B-5AFD-91185FC6D42E}"/>
                </a:ext>
              </a:extLst>
            </p:cNvPr>
            <p:cNvSpPr txBox="1"/>
            <p:nvPr/>
          </p:nvSpPr>
          <p:spPr>
            <a:xfrm>
              <a:off x="6888366"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3</a:t>
              </a:r>
            </a:p>
          </p:txBody>
        </p:sp>
        <p:sp>
          <p:nvSpPr>
            <p:cNvPr id="64" name="תיבת טקסט 63">
              <a:extLst>
                <a:ext uri="{FF2B5EF4-FFF2-40B4-BE49-F238E27FC236}">
                  <a16:creationId xmlns:a16="http://schemas.microsoft.com/office/drawing/2014/main" id="{E3A966CE-64E9-C652-C67E-4238D744FABE}"/>
                </a:ext>
              </a:extLst>
            </p:cNvPr>
            <p:cNvSpPr txBox="1"/>
            <p:nvPr/>
          </p:nvSpPr>
          <p:spPr>
            <a:xfrm>
              <a:off x="888922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2</a:t>
              </a:r>
            </a:p>
          </p:txBody>
        </p:sp>
        <p:sp>
          <p:nvSpPr>
            <p:cNvPr id="65" name="תיבת טקסט 64">
              <a:extLst>
                <a:ext uri="{FF2B5EF4-FFF2-40B4-BE49-F238E27FC236}">
                  <a16:creationId xmlns:a16="http://schemas.microsoft.com/office/drawing/2014/main" id="{0E7D4B23-1D6D-DC64-4042-B65CAD934EF0}"/>
                </a:ext>
              </a:extLst>
            </p:cNvPr>
            <p:cNvSpPr txBox="1"/>
            <p:nvPr/>
          </p:nvSpPr>
          <p:spPr>
            <a:xfrm>
              <a:off x="488749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4</a:t>
              </a:r>
            </a:p>
          </p:txBody>
        </p:sp>
        <p:sp>
          <p:nvSpPr>
            <p:cNvPr id="66" name="תיבת טקסט 65">
              <a:extLst>
                <a:ext uri="{FF2B5EF4-FFF2-40B4-BE49-F238E27FC236}">
                  <a16:creationId xmlns:a16="http://schemas.microsoft.com/office/drawing/2014/main" id="{AC11956E-6B58-BA11-82E4-BAA62571F108}"/>
                </a:ext>
              </a:extLst>
            </p:cNvPr>
            <p:cNvSpPr txBox="1"/>
            <p:nvPr/>
          </p:nvSpPr>
          <p:spPr>
            <a:xfrm>
              <a:off x="2886630" y="688258"/>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5</a:t>
              </a:r>
            </a:p>
          </p:txBody>
        </p:sp>
        <p:sp>
          <p:nvSpPr>
            <p:cNvPr id="67" name="תיבת טקסט 66">
              <a:extLst>
                <a:ext uri="{FF2B5EF4-FFF2-40B4-BE49-F238E27FC236}">
                  <a16:creationId xmlns:a16="http://schemas.microsoft.com/office/drawing/2014/main" id="{E7B61B9C-FDCE-3EAB-F483-DB9326DDB92B}"/>
                </a:ext>
              </a:extLst>
            </p:cNvPr>
            <p:cNvSpPr txBox="1"/>
            <p:nvPr/>
          </p:nvSpPr>
          <p:spPr>
            <a:xfrm>
              <a:off x="885763"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6</a:t>
              </a:r>
            </a:p>
          </p:txBody>
        </p:sp>
        <p:cxnSp>
          <p:nvCxnSpPr>
            <p:cNvPr id="68" name="מחבר ישר 67">
              <a:extLst>
                <a:ext uri="{FF2B5EF4-FFF2-40B4-BE49-F238E27FC236}">
                  <a16:creationId xmlns:a16="http://schemas.microsoft.com/office/drawing/2014/main" id="{CEDCE607-194C-EA7E-84A6-B84F39DD04FE}"/>
                </a:ext>
              </a:extLst>
            </p:cNvPr>
            <p:cNvCxnSpPr>
              <a:cxnSpLocks/>
            </p:cNvCxnSpPr>
            <p:nvPr/>
          </p:nvCxnSpPr>
          <p:spPr>
            <a:xfrm>
              <a:off x="1022555" y="1229032"/>
              <a:ext cx="10019071"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69" name="מחבר ישר 68">
              <a:extLst>
                <a:ext uri="{FF2B5EF4-FFF2-40B4-BE49-F238E27FC236}">
                  <a16:creationId xmlns:a16="http://schemas.microsoft.com/office/drawing/2014/main" id="{9E471DD6-7411-3C7D-AEF6-DBB26CF10532}"/>
                </a:ext>
              </a:extLst>
            </p:cNvPr>
            <p:cNvCxnSpPr>
              <a:stCxn id="56" idx="0"/>
            </p:cNvCxnSpPr>
            <p:nvPr/>
          </p:nvCxnSpPr>
          <p:spPr>
            <a:xfrm flipH="1" flipV="1">
              <a:off x="11041626" y="1229032"/>
              <a:ext cx="4915" cy="34244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10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2ABDF16A-3D68-558D-EA61-B2049602862E}"/>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6D09FC7E-C3EA-9BFE-FD36-F51628974DE6}"/>
              </a:ext>
            </a:extLst>
          </p:cNvPr>
          <p:cNvSpPr txBox="1"/>
          <p:nvPr/>
        </p:nvSpPr>
        <p:spPr>
          <a:xfrm>
            <a:off x="9817510" y="297233"/>
            <a:ext cx="1817103" cy="1077218"/>
          </a:xfrm>
          <a:prstGeom prst="rect">
            <a:avLst/>
          </a:prstGeom>
          <a:noFill/>
        </p:spPr>
        <p:txBody>
          <a:bodyPr wrap="square" rtlCol="0">
            <a:spAutoFit/>
          </a:bodyPr>
          <a:lstStyle/>
          <a:p>
            <a:pPr algn="r" rtl="1"/>
            <a:r>
              <a:rPr lang="he-IL" sz="3200" b="1" dirty="0">
                <a:latin typeface="Gisha" panose="020B0502040204020203" pitchFamily="34" charset="-79"/>
                <a:cs typeface="Gisha" panose="020B0502040204020203" pitchFamily="34" charset="-79"/>
              </a:rPr>
              <a:t>תהליך</a:t>
            </a:r>
          </a:p>
          <a:p>
            <a:pPr algn="r" rtl="1"/>
            <a:r>
              <a:rPr lang="he-IL" sz="3200" b="1" dirty="0">
                <a:latin typeface="Gisha" panose="020B0502040204020203" pitchFamily="34" charset="-79"/>
                <a:cs typeface="Gisha" panose="020B0502040204020203" pitchFamily="34" charset="-79"/>
              </a:rPr>
              <a:t>העבודה</a:t>
            </a:r>
            <a:endParaRPr lang="en-US" sz="3200" b="1" dirty="0">
              <a:latin typeface="Gisha" panose="020B0502040204020203" pitchFamily="34" charset="-79"/>
              <a:cs typeface="Gisha" panose="020B0502040204020203" pitchFamily="34" charset="-79"/>
            </a:endParaRPr>
          </a:p>
        </p:txBody>
      </p:sp>
      <p:sp>
        <p:nvSpPr>
          <p:cNvPr id="47" name="חצי מסגרת 46">
            <a:extLst>
              <a:ext uri="{FF2B5EF4-FFF2-40B4-BE49-F238E27FC236}">
                <a16:creationId xmlns:a16="http://schemas.microsoft.com/office/drawing/2014/main" id="{6DCDD810-84DE-923B-6D76-761BF6E723FB}"/>
              </a:ext>
            </a:extLst>
          </p:cNvPr>
          <p:cNvSpPr/>
          <p:nvPr/>
        </p:nvSpPr>
        <p:spPr>
          <a:xfrm rot="18917495">
            <a:off x="9321100"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חצי מסגרת 47">
            <a:extLst>
              <a:ext uri="{FF2B5EF4-FFF2-40B4-BE49-F238E27FC236}">
                <a16:creationId xmlns:a16="http://schemas.microsoft.com/office/drawing/2014/main" id="{21214C40-2C0C-D8B9-C8DD-363242996015}"/>
              </a:ext>
            </a:extLst>
          </p:cNvPr>
          <p:cNvSpPr/>
          <p:nvPr/>
        </p:nvSpPr>
        <p:spPr>
          <a:xfrm rot="18917495">
            <a:off x="8931995"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חצי מסגרת 48">
            <a:extLst>
              <a:ext uri="{FF2B5EF4-FFF2-40B4-BE49-F238E27FC236}">
                <a16:creationId xmlns:a16="http://schemas.microsoft.com/office/drawing/2014/main" id="{0D975108-1835-4316-0F28-AC49D7B711F6}"/>
              </a:ext>
            </a:extLst>
          </p:cNvPr>
          <p:cNvSpPr/>
          <p:nvPr/>
        </p:nvSpPr>
        <p:spPr>
          <a:xfrm rot="18917495">
            <a:off x="8548107"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חצי מסגרת 49">
            <a:extLst>
              <a:ext uri="{FF2B5EF4-FFF2-40B4-BE49-F238E27FC236}">
                <a16:creationId xmlns:a16="http://schemas.microsoft.com/office/drawing/2014/main" id="{704E8D1D-9F9C-2E1B-9EB3-032184D62831}"/>
              </a:ext>
            </a:extLst>
          </p:cNvPr>
          <p:cNvSpPr/>
          <p:nvPr/>
        </p:nvSpPr>
        <p:spPr>
          <a:xfrm rot="18917495">
            <a:off x="8159002"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חצי מסגרת 51">
            <a:extLst>
              <a:ext uri="{FF2B5EF4-FFF2-40B4-BE49-F238E27FC236}">
                <a16:creationId xmlns:a16="http://schemas.microsoft.com/office/drawing/2014/main" id="{AF782CA5-960E-557B-6FF7-E20E3F81E669}"/>
              </a:ext>
            </a:extLst>
          </p:cNvPr>
          <p:cNvSpPr/>
          <p:nvPr/>
        </p:nvSpPr>
        <p:spPr>
          <a:xfrm rot="18917495">
            <a:off x="7772506" y="53668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חצי מסגרת 52">
            <a:extLst>
              <a:ext uri="{FF2B5EF4-FFF2-40B4-BE49-F238E27FC236}">
                <a16:creationId xmlns:a16="http://schemas.microsoft.com/office/drawing/2014/main" id="{F92906DF-A35F-ECD6-F54A-C9262F69970C}"/>
              </a:ext>
            </a:extLst>
          </p:cNvPr>
          <p:cNvSpPr/>
          <p:nvPr/>
        </p:nvSpPr>
        <p:spPr>
          <a:xfrm rot="18917495">
            <a:off x="7383401" y="536685"/>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חצי מסגרת 53">
            <a:extLst>
              <a:ext uri="{FF2B5EF4-FFF2-40B4-BE49-F238E27FC236}">
                <a16:creationId xmlns:a16="http://schemas.microsoft.com/office/drawing/2014/main" id="{3747303F-5454-2E0A-A0B3-F4C61384E4EA}"/>
              </a:ext>
            </a:extLst>
          </p:cNvPr>
          <p:cNvSpPr/>
          <p:nvPr/>
        </p:nvSpPr>
        <p:spPr>
          <a:xfrm rot="18917495">
            <a:off x="7005418"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חצי מסגרת 54">
            <a:extLst>
              <a:ext uri="{FF2B5EF4-FFF2-40B4-BE49-F238E27FC236}">
                <a16:creationId xmlns:a16="http://schemas.microsoft.com/office/drawing/2014/main" id="{BC3BFAF9-D76F-2462-97E5-9CF43B97109A}"/>
              </a:ext>
            </a:extLst>
          </p:cNvPr>
          <p:cNvSpPr/>
          <p:nvPr/>
        </p:nvSpPr>
        <p:spPr>
          <a:xfrm rot="18917495">
            <a:off x="6616313"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חצי מסגרת 55">
            <a:extLst>
              <a:ext uri="{FF2B5EF4-FFF2-40B4-BE49-F238E27FC236}">
                <a16:creationId xmlns:a16="http://schemas.microsoft.com/office/drawing/2014/main" id="{D13CAEDD-0A6B-7CF6-AEC7-0CFB179E8932}"/>
              </a:ext>
            </a:extLst>
          </p:cNvPr>
          <p:cNvSpPr/>
          <p:nvPr/>
        </p:nvSpPr>
        <p:spPr>
          <a:xfrm rot="18917495">
            <a:off x="6232425"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חצי מסגרת 56">
            <a:extLst>
              <a:ext uri="{FF2B5EF4-FFF2-40B4-BE49-F238E27FC236}">
                <a16:creationId xmlns:a16="http://schemas.microsoft.com/office/drawing/2014/main" id="{2E920402-4CF2-8B4B-4A68-5FE3AF3572AE}"/>
              </a:ext>
            </a:extLst>
          </p:cNvPr>
          <p:cNvSpPr/>
          <p:nvPr/>
        </p:nvSpPr>
        <p:spPr>
          <a:xfrm rot="18917495">
            <a:off x="5843320"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חצי מסגרת 57">
            <a:extLst>
              <a:ext uri="{FF2B5EF4-FFF2-40B4-BE49-F238E27FC236}">
                <a16:creationId xmlns:a16="http://schemas.microsoft.com/office/drawing/2014/main" id="{4EF71FD6-7218-F20B-CC28-B9D8C5B4D5A8}"/>
              </a:ext>
            </a:extLst>
          </p:cNvPr>
          <p:cNvSpPr/>
          <p:nvPr/>
        </p:nvSpPr>
        <p:spPr>
          <a:xfrm rot="18917495">
            <a:off x="5456824" y="5307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חצי מסגרת 58">
            <a:extLst>
              <a:ext uri="{FF2B5EF4-FFF2-40B4-BE49-F238E27FC236}">
                <a16:creationId xmlns:a16="http://schemas.microsoft.com/office/drawing/2014/main" id="{0B81B748-3E9E-6C12-2C8F-62BFE2500A33}"/>
              </a:ext>
            </a:extLst>
          </p:cNvPr>
          <p:cNvSpPr/>
          <p:nvPr/>
        </p:nvSpPr>
        <p:spPr>
          <a:xfrm rot="18917495">
            <a:off x="5067719" y="53071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0" name="קבוצה 59">
            <a:extLst>
              <a:ext uri="{FF2B5EF4-FFF2-40B4-BE49-F238E27FC236}">
                <a16:creationId xmlns:a16="http://schemas.microsoft.com/office/drawing/2014/main" id="{80C789E0-0779-AEA8-7E25-E02B2A259936}"/>
              </a:ext>
            </a:extLst>
          </p:cNvPr>
          <p:cNvGrpSpPr/>
          <p:nvPr/>
        </p:nvGrpSpPr>
        <p:grpSpPr>
          <a:xfrm>
            <a:off x="270386" y="2284462"/>
            <a:ext cx="11547987" cy="2436563"/>
            <a:chOff x="270386" y="681802"/>
            <a:chExt cx="11547987" cy="2436563"/>
          </a:xfrm>
        </p:grpSpPr>
        <p:cxnSp>
          <p:nvCxnSpPr>
            <p:cNvPr id="61" name="מחבר ישר 60">
              <a:extLst>
                <a:ext uri="{FF2B5EF4-FFF2-40B4-BE49-F238E27FC236}">
                  <a16:creationId xmlns:a16="http://schemas.microsoft.com/office/drawing/2014/main" id="{15FDEE6C-DFBC-6F72-BC5E-EEACC1A1BA44}"/>
                </a:ext>
              </a:extLst>
            </p:cNvPr>
            <p:cNvCxnSpPr>
              <a:cxnSpLocks/>
              <a:stCxn id="72" idx="4"/>
            </p:cNvCxnSpPr>
            <p:nvPr/>
          </p:nvCxnSpPr>
          <p:spPr>
            <a:xfrm flipV="1">
              <a:off x="104221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מחבר ישר 61">
              <a:extLst>
                <a:ext uri="{FF2B5EF4-FFF2-40B4-BE49-F238E27FC236}">
                  <a16:creationId xmlns:a16="http://schemas.microsoft.com/office/drawing/2014/main" id="{8681C4DC-FF2C-932F-089C-418B6F6BD036}"/>
                </a:ext>
              </a:extLst>
            </p:cNvPr>
            <p:cNvCxnSpPr>
              <a:cxnSpLocks/>
              <a:stCxn id="71" idx="4"/>
            </p:cNvCxnSpPr>
            <p:nvPr/>
          </p:nvCxnSpPr>
          <p:spPr>
            <a:xfrm flipV="1">
              <a:off x="3043083" y="1229032"/>
              <a:ext cx="0" cy="1889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מחבר ישר 62">
              <a:extLst>
                <a:ext uri="{FF2B5EF4-FFF2-40B4-BE49-F238E27FC236}">
                  <a16:creationId xmlns:a16="http://schemas.microsoft.com/office/drawing/2014/main" id="{EE11654B-CEB2-C00C-62C0-F0E647CA21C9}"/>
                </a:ext>
              </a:extLst>
            </p:cNvPr>
            <p:cNvCxnSpPr>
              <a:cxnSpLocks/>
              <a:stCxn id="70" idx="4"/>
            </p:cNvCxnSpPr>
            <p:nvPr/>
          </p:nvCxnSpPr>
          <p:spPr>
            <a:xfrm flipV="1">
              <a:off x="504394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מחבר ישר 63">
              <a:extLst>
                <a:ext uri="{FF2B5EF4-FFF2-40B4-BE49-F238E27FC236}">
                  <a16:creationId xmlns:a16="http://schemas.microsoft.com/office/drawing/2014/main" id="{CCE0446C-A2DD-CDEC-C288-8D60756C0D11}"/>
                </a:ext>
              </a:extLst>
            </p:cNvPr>
            <p:cNvCxnSpPr>
              <a:cxnSpLocks/>
              <a:stCxn id="69" idx="4"/>
            </p:cNvCxnSpPr>
            <p:nvPr/>
          </p:nvCxnSpPr>
          <p:spPr>
            <a:xfrm flipV="1">
              <a:off x="7044813" y="1229032"/>
              <a:ext cx="9832"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מחבר ישר 64">
              <a:extLst>
                <a:ext uri="{FF2B5EF4-FFF2-40B4-BE49-F238E27FC236}">
                  <a16:creationId xmlns:a16="http://schemas.microsoft.com/office/drawing/2014/main" id="{E5F15D42-D38F-4496-F526-EBDB871CBB6C}"/>
                </a:ext>
              </a:extLst>
            </p:cNvPr>
            <p:cNvCxnSpPr>
              <a:cxnSpLocks/>
              <a:stCxn id="68" idx="4"/>
            </p:cNvCxnSpPr>
            <p:nvPr/>
          </p:nvCxnSpPr>
          <p:spPr>
            <a:xfrm flipV="1">
              <a:off x="904567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מחבר ישר 65">
              <a:extLst>
                <a:ext uri="{FF2B5EF4-FFF2-40B4-BE49-F238E27FC236}">
                  <a16:creationId xmlns:a16="http://schemas.microsoft.com/office/drawing/2014/main" id="{99B70EAE-2BEB-ABAB-6433-CFCEEE99C376}"/>
                </a:ext>
              </a:extLst>
            </p:cNvPr>
            <p:cNvCxnSpPr>
              <a:cxnSpLocks/>
              <a:stCxn id="67" idx="4"/>
            </p:cNvCxnSpPr>
            <p:nvPr/>
          </p:nvCxnSpPr>
          <p:spPr>
            <a:xfrm flipH="1" flipV="1">
              <a:off x="11041627" y="1229032"/>
              <a:ext cx="4914"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אליפסה 66">
              <a:extLst>
                <a:ext uri="{FF2B5EF4-FFF2-40B4-BE49-F238E27FC236}">
                  <a16:creationId xmlns:a16="http://schemas.microsoft.com/office/drawing/2014/main" id="{9E84CF0C-D448-C9AC-61F1-B6DE424DE23A}"/>
                </a:ext>
              </a:extLst>
            </p:cNvPr>
            <p:cNvSpPr/>
            <p:nvPr/>
          </p:nvSpPr>
          <p:spPr>
            <a:xfrm>
              <a:off x="10274709" y="1571473"/>
              <a:ext cx="1543664" cy="1543664"/>
            </a:xfrm>
            <a:prstGeom prst="ellipse">
              <a:avLst/>
            </a:prstGeom>
            <a:solidFill>
              <a:srgbClr val="B17D7D"/>
            </a:solidFill>
            <a:ln w="76200">
              <a:solidFill>
                <a:srgbClr val="C7515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הרכשת נתונים</a:t>
              </a:r>
            </a:p>
          </p:txBody>
        </p:sp>
        <p:sp>
          <p:nvSpPr>
            <p:cNvPr id="68" name="אליפסה 67">
              <a:extLst>
                <a:ext uri="{FF2B5EF4-FFF2-40B4-BE49-F238E27FC236}">
                  <a16:creationId xmlns:a16="http://schemas.microsoft.com/office/drawing/2014/main" id="{571F9A1B-B0E2-1833-7FF1-8F4244042187}"/>
                </a:ext>
              </a:extLst>
            </p:cNvPr>
            <p:cNvSpPr/>
            <p:nvPr/>
          </p:nvSpPr>
          <p:spPr>
            <a:xfrm>
              <a:off x="8273846" y="1571473"/>
              <a:ext cx="1543664" cy="1543664"/>
            </a:xfrm>
            <a:prstGeom prst="ellipse">
              <a:avLst/>
            </a:prstGeom>
            <a:solidFill>
              <a:srgbClr val="8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ניקוי ראשוני</a:t>
              </a:r>
            </a:p>
          </p:txBody>
        </p:sp>
        <p:sp>
          <p:nvSpPr>
            <p:cNvPr id="69" name="אליפסה 68">
              <a:extLst>
                <a:ext uri="{FF2B5EF4-FFF2-40B4-BE49-F238E27FC236}">
                  <a16:creationId xmlns:a16="http://schemas.microsoft.com/office/drawing/2014/main" id="{C2F9725E-A5C4-2876-B09B-97B0D0D29F3D}"/>
                </a:ext>
              </a:extLst>
            </p:cNvPr>
            <p:cNvSpPr/>
            <p:nvPr/>
          </p:nvSpPr>
          <p:spPr>
            <a:xfrm>
              <a:off x="6272981" y="1571473"/>
              <a:ext cx="1543664" cy="1543664"/>
            </a:xfrm>
            <a:prstGeom prst="ellipse">
              <a:avLst/>
            </a:prstGeom>
            <a:solidFill>
              <a:srgbClr val="B7B0A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ויזואליזציה</a:t>
              </a:r>
            </a:p>
          </p:txBody>
        </p:sp>
        <p:sp>
          <p:nvSpPr>
            <p:cNvPr id="70" name="אליפסה 69">
              <a:extLst>
                <a:ext uri="{FF2B5EF4-FFF2-40B4-BE49-F238E27FC236}">
                  <a16:creationId xmlns:a16="http://schemas.microsoft.com/office/drawing/2014/main" id="{7F96E081-2376-41D4-EDC4-7C3CCAD7B475}"/>
                </a:ext>
              </a:extLst>
            </p:cNvPr>
            <p:cNvSpPr/>
            <p:nvPr/>
          </p:nvSpPr>
          <p:spPr>
            <a:xfrm>
              <a:off x="4272116" y="1571473"/>
              <a:ext cx="1543664" cy="1543664"/>
            </a:xfrm>
            <a:prstGeom prst="ellipse">
              <a:avLst/>
            </a:prstGeom>
            <a:solidFill>
              <a:srgbClr val="8C8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טיפול בנתונים</a:t>
              </a:r>
            </a:p>
          </p:txBody>
        </p:sp>
        <p:sp>
          <p:nvSpPr>
            <p:cNvPr id="71" name="אליפסה 70">
              <a:extLst>
                <a:ext uri="{FF2B5EF4-FFF2-40B4-BE49-F238E27FC236}">
                  <a16:creationId xmlns:a16="http://schemas.microsoft.com/office/drawing/2014/main" id="{78EBDBF6-AABD-E0B0-5988-142AC654C415}"/>
                </a:ext>
              </a:extLst>
            </p:cNvPr>
            <p:cNvSpPr/>
            <p:nvPr/>
          </p:nvSpPr>
          <p:spPr>
            <a:xfrm>
              <a:off x="2271251" y="1574701"/>
              <a:ext cx="1543664" cy="1543664"/>
            </a:xfrm>
            <a:prstGeom prst="ellipse">
              <a:avLst/>
            </a:prstGeom>
            <a:solidFill>
              <a:srgbClr val="BD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מודל</a:t>
              </a:r>
            </a:p>
          </p:txBody>
        </p:sp>
        <p:sp>
          <p:nvSpPr>
            <p:cNvPr id="72" name="אליפסה 71">
              <a:extLst>
                <a:ext uri="{FF2B5EF4-FFF2-40B4-BE49-F238E27FC236}">
                  <a16:creationId xmlns:a16="http://schemas.microsoft.com/office/drawing/2014/main" id="{A14B4D33-7B41-7EB3-1CBE-585D489ACDD3}"/>
                </a:ext>
              </a:extLst>
            </p:cNvPr>
            <p:cNvSpPr/>
            <p:nvPr/>
          </p:nvSpPr>
          <p:spPr>
            <a:xfrm>
              <a:off x="270386" y="1571473"/>
              <a:ext cx="1543664" cy="1543664"/>
            </a:xfrm>
            <a:prstGeom prst="ellipse">
              <a:avLst/>
            </a:prstGeom>
            <a:solidFill>
              <a:srgbClr val="A0B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מסקנות</a:t>
              </a:r>
            </a:p>
          </p:txBody>
        </p:sp>
        <p:sp>
          <p:nvSpPr>
            <p:cNvPr id="73" name="תיבת טקסט 72">
              <a:extLst>
                <a:ext uri="{FF2B5EF4-FFF2-40B4-BE49-F238E27FC236}">
                  <a16:creationId xmlns:a16="http://schemas.microsoft.com/office/drawing/2014/main" id="{18332177-95D9-40E6-9932-11A4B564AE49}"/>
                </a:ext>
              </a:extLst>
            </p:cNvPr>
            <p:cNvSpPr txBox="1"/>
            <p:nvPr/>
          </p:nvSpPr>
          <p:spPr>
            <a:xfrm>
              <a:off x="10890092" y="681802"/>
              <a:ext cx="271228"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1</a:t>
              </a:r>
            </a:p>
          </p:txBody>
        </p:sp>
        <p:sp>
          <p:nvSpPr>
            <p:cNvPr id="74" name="תיבת טקסט 73">
              <a:extLst>
                <a:ext uri="{FF2B5EF4-FFF2-40B4-BE49-F238E27FC236}">
                  <a16:creationId xmlns:a16="http://schemas.microsoft.com/office/drawing/2014/main" id="{3C4EF2A9-FDE7-7320-FF9C-2CEA64433B24}"/>
                </a:ext>
              </a:extLst>
            </p:cNvPr>
            <p:cNvSpPr txBox="1"/>
            <p:nvPr/>
          </p:nvSpPr>
          <p:spPr>
            <a:xfrm>
              <a:off x="6888366"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3</a:t>
              </a:r>
            </a:p>
          </p:txBody>
        </p:sp>
        <p:sp>
          <p:nvSpPr>
            <p:cNvPr id="75" name="תיבת טקסט 74">
              <a:extLst>
                <a:ext uri="{FF2B5EF4-FFF2-40B4-BE49-F238E27FC236}">
                  <a16:creationId xmlns:a16="http://schemas.microsoft.com/office/drawing/2014/main" id="{3DC1D8BE-6D59-5709-1A04-122FCBBDC024}"/>
                </a:ext>
              </a:extLst>
            </p:cNvPr>
            <p:cNvSpPr txBox="1"/>
            <p:nvPr/>
          </p:nvSpPr>
          <p:spPr>
            <a:xfrm>
              <a:off x="888922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2</a:t>
              </a:r>
            </a:p>
          </p:txBody>
        </p:sp>
        <p:sp>
          <p:nvSpPr>
            <p:cNvPr id="76" name="תיבת טקסט 75">
              <a:extLst>
                <a:ext uri="{FF2B5EF4-FFF2-40B4-BE49-F238E27FC236}">
                  <a16:creationId xmlns:a16="http://schemas.microsoft.com/office/drawing/2014/main" id="{0086AE54-3832-20F5-6C4C-89557814FE73}"/>
                </a:ext>
              </a:extLst>
            </p:cNvPr>
            <p:cNvSpPr txBox="1"/>
            <p:nvPr/>
          </p:nvSpPr>
          <p:spPr>
            <a:xfrm>
              <a:off x="488749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4</a:t>
              </a:r>
            </a:p>
          </p:txBody>
        </p:sp>
        <p:sp>
          <p:nvSpPr>
            <p:cNvPr id="77" name="תיבת טקסט 76">
              <a:extLst>
                <a:ext uri="{FF2B5EF4-FFF2-40B4-BE49-F238E27FC236}">
                  <a16:creationId xmlns:a16="http://schemas.microsoft.com/office/drawing/2014/main" id="{96A92AF0-DDD0-F33D-C46E-D6263858A3A5}"/>
                </a:ext>
              </a:extLst>
            </p:cNvPr>
            <p:cNvSpPr txBox="1"/>
            <p:nvPr/>
          </p:nvSpPr>
          <p:spPr>
            <a:xfrm>
              <a:off x="2886630" y="688258"/>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5</a:t>
              </a:r>
            </a:p>
          </p:txBody>
        </p:sp>
        <p:sp>
          <p:nvSpPr>
            <p:cNvPr id="78" name="תיבת טקסט 77">
              <a:extLst>
                <a:ext uri="{FF2B5EF4-FFF2-40B4-BE49-F238E27FC236}">
                  <a16:creationId xmlns:a16="http://schemas.microsoft.com/office/drawing/2014/main" id="{AC6BAF13-2CA1-4DF3-7D8A-823CA7FDBB42}"/>
                </a:ext>
              </a:extLst>
            </p:cNvPr>
            <p:cNvSpPr txBox="1"/>
            <p:nvPr/>
          </p:nvSpPr>
          <p:spPr>
            <a:xfrm>
              <a:off x="885763"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6</a:t>
              </a:r>
            </a:p>
          </p:txBody>
        </p:sp>
        <p:cxnSp>
          <p:nvCxnSpPr>
            <p:cNvPr id="79" name="מחבר ישר 78">
              <a:extLst>
                <a:ext uri="{FF2B5EF4-FFF2-40B4-BE49-F238E27FC236}">
                  <a16:creationId xmlns:a16="http://schemas.microsoft.com/office/drawing/2014/main" id="{42B70B7A-2A13-2EC7-A844-8A1C4D61DBBE}"/>
                </a:ext>
              </a:extLst>
            </p:cNvPr>
            <p:cNvCxnSpPr>
              <a:cxnSpLocks/>
            </p:cNvCxnSpPr>
            <p:nvPr/>
          </p:nvCxnSpPr>
          <p:spPr>
            <a:xfrm>
              <a:off x="1022555" y="1229032"/>
              <a:ext cx="10019071"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80" name="מחבר ישר 79">
              <a:extLst>
                <a:ext uri="{FF2B5EF4-FFF2-40B4-BE49-F238E27FC236}">
                  <a16:creationId xmlns:a16="http://schemas.microsoft.com/office/drawing/2014/main" id="{1424F4A6-9FF3-9B38-87AE-2B494B22B896}"/>
                </a:ext>
              </a:extLst>
            </p:cNvPr>
            <p:cNvCxnSpPr>
              <a:stCxn id="67" idx="0"/>
            </p:cNvCxnSpPr>
            <p:nvPr/>
          </p:nvCxnSpPr>
          <p:spPr>
            <a:xfrm flipH="1" flipV="1">
              <a:off x="11041626" y="1229032"/>
              <a:ext cx="4915" cy="34244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2872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9BF25290-F2B1-8593-50E7-8AE245F5D5FA}"/>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1059806" y="152283"/>
            <a:ext cx="877228" cy="954107"/>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מודל</a:t>
            </a:r>
          </a:p>
          <a:p>
            <a:endParaRPr lang="he-IL" dirty="0"/>
          </a:p>
        </p:txBody>
      </p:sp>
      <p:sp>
        <p:nvSpPr>
          <p:cNvPr id="6" name="תיבת טקסט 5">
            <a:extLst>
              <a:ext uri="{FF2B5EF4-FFF2-40B4-BE49-F238E27FC236}">
                <a16:creationId xmlns:a16="http://schemas.microsoft.com/office/drawing/2014/main" id="{8AC5E139-C86B-ECC3-9956-63BFD1FE9731}"/>
              </a:ext>
            </a:extLst>
          </p:cNvPr>
          <p:cNvSpPr txBox="1"/>
          <p:nvPr/>
        </p:nvSpPr>
        <p:spPr>
          <a:xfrm>
            <a:off x="1504950" y="762357"/>
            <a:ext cx="10432084" cy="2308324"/>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כדי לחזות את מחיר הנכס לפי המאפיינים, אנחנו נשתמש ברגרסיה ליניארית.</a:t>
            </a:r>
          </a:p>
          <a:p>
            <a:r>
              <a:rPr lang="he-IL" dirty="0"/>
              <a:t>בחרנו בשיטה זו כי עלינו לחזות את עמודת המחיר, שהינה עמודה נומרית ולא קטגורית, בהתבסס על נתונים נומריים (או כאלו שיומרו לנומריים) נוספים.</a:t>
            </a:r>
          </a:p>
          <a:p>
            <a:endParaRPr lang="he-IL" dirty="0"/>
          </a:p>
          <a:p>
            <a:r>
              <a:rPr lang="he-IL" dirty="0"/>
              <a:t>כדי לעשות זאת, עלינו צריכים להפוך את המשתנים הקטגוריאליים הרלוונטיים לנומריים. ניסינו לעשות את זה בשתי דרכים שונות:</a:t>
            </a:r>
          </a:p>
          <a:p>
            <a:r>
              <a:rPr lang="he-IL" dirty="0"/>
              <a:t>1. בעזרת </a:t>
            </a:r>
            <a:r>
              <a:rPr lang="en-US" dirty="0"/>
              <a:t>get dummies</a:t>
            </a:r>
          </a:p>
          <a:p>
            <a:r>
              <a:rPr lang="he-IL" dirty="0"/>
              <a:t>2. בעזרת </a:t>
            </a:r>
            <a:r>
              <a:rPr lang="en-US" dirty="0"/>
              <a:t>Label encoder</a:t>
            </a:r>
            <a:endParaRPr lang="he-IL" dirty="0"/>
          </a:p>
        </p:txBody>
      </p:sp>
    </p:spTree>
    <p:extLst>
      <p:ext uri="{BB962C8B-B14F-4D97-AF65-F5344CB8AC3E}">
        <p14:creationId xmlns:p14="http://schemas.microsoft.com/office/powerpoint/2010/main" val="2452093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47F7C83-0C2C-8A89-2C98-67977C565602}"/>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1059806" y="152283"/>
            <a:ext cx="877228" cy="954107"/>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מודל</a:t>
            </a:r>
          </a:p>
          <a:p>
            <a:endParaRPr lang="he-IL" dirty="0"/>
          </a:p>
        </p:txBody>
      </p:sp>
      <p:sp>
        <p:nvSpPr>
          <p:cNvPr id="10" name="תיבת טקסט 9">
            <a:extLst>
              <a:ext uri="{FF2B5EF4-FFF2-40B4-BE49-F238E27FC236}">
                <a16:creationId xmlns:a16="http://schemas.microsoft.com/office/drawing/2014/main" id="{B8CBB7BE-1735-9360-0E80-1C3C949957E6}"/>
              </a:ext>
            </a:extLst>
          </p:cNvPr>
          <p:cNvSpPr txBox="1"/>
          <p:nvPr/>
        </p:nvSpPr>
        <p:spPr>
          <a:xfrm>
            <a:off x="8541627" y="1240461"/>
            <a:ext cx="3395407" cy="1477328"/>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הפעלנו </a:t>
            </a:r>
            <a:r>
              <a:rPr lang="en-US" dirty="0" err="1"/>
              <a:t>get_dummies</a:t>
            </a:r>
            <a:r>
              <a:rPr lang="he-IL" dirty="0"/>
              <a:t> על המשתנים הקטגוריאליים.</a:t>
            </a:r>
          </a:p>
          <a:p>
            <a:r>
              <a:rPr lang="he-IL" dirty="0"/>
              <a:t>בכל מקום שהיה </a:t>
            </a:r>
            <a:r>
              <a:rPr lang="en-US" dirty="0"/>
              <a:t>NAN</a:t>
            </a:r>
            <a:r>
              <a:rPr lang="he-IL" dirty="0"/>
              <a:t> הכנסו את הערך 1- כי בלי זה לא ניתן לעשות אחר כך רגרסיה ליניארית.</a:t>
            </a:r>
            <a:endParaRPr lang="en-US" dirty="0"/>
          </a:p>
        </p:txBody>
      </p:sp>
      <p:sp>
        <p:nvSpPr>
          <p:cNvPr id="3" name="תיבת טקסט 2">
            <a:extLst>
              <a:ext uri="{FF2B5EF4-FFF2-40B4-BE49-F238E27FC236}">
                <a16:creationId xmlns:a16="http://schemas.microsoft.com/office/drawing/2014/main" id="{EF3EB56C-56F0-493E-A2B2-55CA88AE697E}"/>
              </a:ext>
            </a:extLst>
          </p:cNvPr>
          <p:cNvSpPr txBox="1"/>
          <p:nvPr/>
        </p:nvSpPr>
        <p:spPr>
          <a:xfrm>
            <a:off x="9900899" y="708905"/>
            <a:ext cx="2036135" cy="461665"/>
          </a:xfrm>
          <a:prstGeom prst="rect">
            <a:avLst/>
          </a:prstGeom>
          <a:noFill/>
        </p:spPr>
        <p:txBody>
          <a:bodyPr wrap="none" rtlCol="1">
            <a:spAutoFit/>
          </a:bodyPr>
          <a:lstStyle/>
          <a:p>
            <a:pPr algn="r" rtl="1"/>
            <a:r>
              <a:rPr lang="en-US" sz="2400" dirty="0">
                <a:latin typeface="Gisha" panose="020B0502040204020203" pitchFamily="34" charset="-79"/>
                <a:cs typeface="Gisha" panose="020B0502040204020203" pitchFamily="34" charset="-79"/>
              </a:rPr>
              <a:t>:get dummies</a:t>
            </a:r>
            <a:endParaRPr lang="he-IL" sz="2400" dirty="0">
              <a:latin typeface="Gisha" panose="020B0502040204020203" pitchFamily="34" charset="-79"/>
              <a:cs typeface="Gisha" panose="020B0502040204020203" pitchFamily="34" charset="-79"/>
            </a:endParaRPr>
          </a:p>
        </p:txBody>
      </p:sp>
      <p:pic>
        <p:nvPicPr>
          <p:cNvPr id="6" name="תמונה 5">
            <a:extLst>
              <a:ext uri="{FF2B5EF4-FFF2-40B4-BE49-F238E27FC236}">
                <a16:creationId xmlns:a16="http://schemas.microsoft.com/office/drawing/2014/main" id="{F8371788-EB85-0A41-BE37-3C266DECBB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4247" y="1011003"/>
            <a:ext cx="6923424" cy="1706786"/>
          </a:xfrm>
          <a:prstGeom prst="rect">
            <a:avLst/>
          </a:prstGeom>
          <a:noFill/>
        </p:spPr>
      </p:pic>
      <p:pic>
        <p:nvPicPr>
          <p:cNvPr id="8" name="תמונה 7">
            <a:extLst>
              <a:ext uri="{FF2B5EF4-FFF2-40B4-BE49-F238E27FC236}">
                <a16:creationId xmlns:a16="http://schemas.microsoft.com/office/drawing/2014/main" id="{D55B803C-3194-DA26-516B-550B53845AF8}"/>
              </a:ext>
            </a:extLst>
          </p:cNvPr>
          <p:cNvPicPr>
            <a:picLocks noChangeAspect="1"/>
          </p:cNvPicPr>
          <p:nvPr/>
        </p:nvPicPr>
        <p:blipFill rotWithShape="1">
          <a:blip r:embed="rId4">
            <a:clrChange>
              <a:clrFrom>
                <a:srgbClr val="FFFFFF"/>
              </a:clrFrom>
              <a:clrTo>
                <a:srgbClr val="FFFFFF">
                  <a:alpha val="0"/>
                </a:srgbClr>
              </a:clrTo>
            </a:clrChange>
          </a:blip>
          <a:srcRect l="429" r="182" b="5379"/>
          <a:stretch/>
        </p:blipFill>
        <p:spPr>
          <a:xfrm>
            <a:off x="404245" y="2829266"/>
            <a:ext cx="6910725" cy="3561806"/>
          </a:xfrm>
          <a:prstGeom prst="rect">
            <a:avLst/>
          </a:prstGeom>
          <a:noFill/>
        </p:spPr>
      </p:pic>
      <p:pic>
        <p:nvPicPr>
          <p:cNvPr id="5" name="תמונה 4">
            <a:extLst>
              <a:ext uri="{FF2B5EF4-FFF2-40B4-BE49-F238E27FC236}">
                <a16:creationId xmlns:a16="http://schemas.microsoft.com/office/drawing/2014/main" id="{51CC9294-3295-EC8F-98B7-9F76D6D0F7BA}"/>
              </a:ext>
            </a:extLst>
          </p:cNvPr>
          <p:cNvPicPr>
            <a:picLocks noChangeAspect="1"/>
          </p:cNvPicPr>
          <p:nvPr/>
        </p:nvPicPr>
        <p:blipFill rotWithShape="1">
          <a:blip r:embed="rId4"/>
          <a:srcRect l="731" t="13994" r="727" b="11868"/>
          <a:stretch/>
        </p:blipFill>
        <p:spPr>
          <a:xfrm>
            <a:off x="412749" y="3349693"/>
            <a:ext cx="6902221" cy="2790758"/>
          </a:xfrm>
          <a:prstGeom prst="rect">
            <a:avLst/>
          </a:prstGeom>
        </p:spPr>
      </p:pic>
    </p:spTree>
    <p:extLst>
      <p:ext uri="{BB962C8B-B14F-4D97-AF65-F5344CB8AC3E}">
        <p14:creationId xmlns:p14="http://schemas.microsoft.com/office/powerpoint/2010/main" val="3425958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AC3F7E92-245B-6EB5-58C6-BF3F4CD92CCF}"/>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1059806" y="152283"/>
            <a:ext cx="877228" cy="954107"/>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מודל</a:t>
            </a:r>
          </a:p>
          <a:p>
            <a:endParaRPr lang="he-IL" dirty="0"/>
          </a:p>
        </p:txBody>
      </p:sp>
      <p:sp>
        <p:nvSpPr>
          <p:cNvPr id="3" name="תיבת טקסט 2">
            <a:extLst>
              <a:ext uri="{FF2B5EF4-FFF2-40B4-BE49-F238E27FC236}">
                <a16:creationId xmlns:a16="http://schemas.microsoft.com/office/drawing/2014/main" id="{EF3EB56C-56F0-493E-A2B2-55CA88AE697E}"/>
              </a:ext>
            </a:extLst>
          </p:cNvPr>
          <p:cNvSpPr txBox="1"/>
          <p:nvPr/>
        </p:nvSpPr>
        <p:spPr>
          <a:xfrm>
            <a:off x="9900899" y="708905"/>
            <a:ext cx="2036135" cy="461665"/>
          </a:xfrm>
          <a:prstGeom prst="rect">
            <a:avLst/>
          </a:prstGeom>
          <a:noFill/>
        </p:spPr>
        <p:txBody>
          <a:bodyPr wrap="none" rtlCol="1">
            <a:spAutoFit/>
          </a:bodyPr>
          <a:lstStyle>
            <a:defPPr>
              <a:defRPr lang="en-US"/>
            </a:defPPr>
            <a:lvl1pPr algn="r" rtl="1">
              <a:defRPr sz="2400" b="1">
                <a:latin typeface="Gisha" panose="020B0502040204020203" pitchFamily="34" charset="-79"/>
                <a:cs typeface="Gisha" panose="020B0502040204020203" pitchFamily="34" charset="-79"/>
              </a:defRPr>
            </a:lvl1pPr>
          </a:lstStyle>
          <a:p>
            <a:r>
              <a:rPr lang="en-US" b="0" dirty="0"/>
              <a:t>:get dummies</a:t>
            </a:r>
            <a:endParaRPr lang="he-IL" b="0" dirty="0"/>
          </a:p>
        </p:txBody>
      </p:sp>
      <p:pic>
        <p:nvPicPr>
          <p:cNvPr id="7" name="תמונה 6">
            <a:extLst>
              <a:ext uri="{FF2B5EF4-FFF2-40B4-BE49-F238E27FC236}">
                <a16:creationId xmlns:a16="http://schemas.microsoft.com/office/drawing/2014/main" id="{7793DB65-942F-27FF-D5F0-3F01B78E1963}"/>
              </a:ext>
            </a:extLst>
          </p:cNvPr>
          <p:cNvPicPr>
            <a:picLocks noChangeAspect="1"/>
          </p:cNvPicPr>
          <p:nvPr/>
        </p:nvPicPr>
        <p:blipFill>
          <a:blip r:embed="rId3"/>
          <a:stretch>
            <a:fillRect/>
          </a:stretch>
        </p:blipFill>
        <p:spPr>
          <a:xfrm>
            <a:off x="485906" y="1403772"/>
            <a:ext cx="7488238" cy="2025228"/>
          </a:xfrm>
          <a:prstGeom prst="rect">
            <a:avLst/>
          </a:prstGeom>
        </p:spPr>
      </p:pic>
      <p:sp>
        <p:nvSpPr>
          <p:cNvPr id="8" name="תיבת טקסט 7">
            <a:extLst>
              <a:ext uri="{FF2B5EF4-FFF2-40B4-BE49-F238E27FC236}">
                <a16:creationId xmlns:a16="http://schemas.microsoft.com/office/drawing/2014/main" id="{9A39D41B-78B8-7039-78C0-DEEBC45F61C5}"/>
              </a:ext>
            </a:extLst>
          </p:cNvPr>
          <p:cNvSpPr txBox="1"/>
          <p:nvPr/>
        </p:nvSpPr>
        <p:spPr>
          <a:xfrm>
            <a:off x="8277001" y="1403772"/>
            <a:ext cx="3553501" cy="369332"/>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יצרנו פונקציה לחילוק ואימון המודל</a:t>
            </a:r>
            <a:endParaRPr lang="en-US" dirty="0"/>
          </a:p>
        </p:txBody>
      </p:sp>
      <p:sp>
        <p:nvSpPr>
          <p:cNvPr id="9" name="תיבת טקסט 8">
            <a:extLst>
              <a:ext uri="{FF2B5EF4-FFF2-40B4-BE49-F238E27FC236}">
                <a16:creationId xmlns:a16="http://schemas.microsoft.com/office/drawing/2014/main" id="{C60A6550-41E0-417A-4B6B-7DABC671BB07}"/>
              </a:ext>
            </a:extLst>
          </p:cNvPr>
          <p:cNvSpPr txBox="1"/>
          <p:nvPr/>
        </p:nvSpPr>
        <p:spPr>
          <a:xfrm>
            <a:off x="8277001" y="4095333"/>
            <a:ext cx="3553501" cy="923330"/>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לאחר אימון המודל ביצענו הערכה של מודל הרגרסיה ליניארית וקיבלנו תוצאה יפה מאוד של 86.6%</a:t>
            </a:r>
            <a:endParaRPr lang="en-US" dirty="0"/>
          </a:p>
        </p:txBody>
      </p:sp>
      <p:pic>
        <p:nvPicPr>
          <p:cNvPr id="11" name="תמונה 10">
            <a:extLst>
              <a:ext uri="{FF2B5EF4-FFF2-40B4-BE49-F238E27FC236}">
                <a16:creationId xmlns:a16="http://schemas.microsoft.com/office/drawing/2014/main" id="{10071299-4A00-9DE7-C58A-72DD976512B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5905" y="4092064"/>
            <a:ext cx="7488237" cy="1156079"/>
          </a:xfrm>
          <a:prstGeom prst="rect">
            <a:avLst/>
          </a:prstGeom>
          <a:noFill/>
        </p:spPr>
      </p:pic>
    </p:spTree>
    <p:extLst>
      <p:ext uri="{BB962C8B-B14F-4D97-AF65-F5344CB8AC3E}">
        <p14:creationId xmlns:p14="http://schemas.microsoft.com/office/powerpoint/2010/main" val="112913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4BB6A4D-9484-777A-2DBE-B32D16CB6E56}"/>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1059806" y="152283"/>
            <a:ext cx="877228" cy="954107"/>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מודל</a:t>
            </a:r>
          </a:p>
          <a:p>
            <a:endParaRPr lang="he-IL" dirty="0"/>
          </a:p>
        </p:txBody>
      </p:sp>
      <p:sp>
        <p:nvSpPr>
          <p:cNvPr id="3" name="תיבת טקסט 2">
            <a:extLst>
              <a:ext uri="{FF2B5EF4-FFF2-40B4-BE49-F238E27FC236}">
                <a16:creationId xmlns:a16="http://schemas.microsoft.com/office/drawing/2014/main" id="{EF3EB56C-56F0-493E-A2B2-55CA88AE697E}"/>
              </a:ext>
            </a:extLst>
          </p:cNvPr>
          <p:cNvSpPr txBox="1"/>
          <p:nvPr/>
        </p:nvSpPr>
        <p:spPr>
          <a:xfrm>
            <a:off x="9940974" y="708905"/>
            <a:ext cx="1996060" cy="461665"/>
          </a:xfrm>
          <a:prstGeom prst="rect">
            <a:avLst/>
          </a:prstGeom>
          <a:noFill/>
        </p:spPr>
        <p:txBody>
          <a:bodyPr wrap="none" rtlCol="1">
            <a:spAutoFit/>
          </a:bodyPr>
          <a:lstStyle>
            <a:defPPr>
              <a:defRPr lang="en-US"/>
            </a:defPPr>
            <a:lvl1pPr algn="r" rtl="1">
              <a:defRPr sz="2400">
                <a:latin typeface="Gisha" panose="020B0502040204020203" pitchFamily="34" charset="-79"/>
                <a:cs typeface="Gisha" panose="020B0502040204020203" pitchFamily="34" charset="-79"/>
              </a:defRPr>
            </a:lvl1pPr>
          </a:lstStyle>
          <a:p>
            <a:r>
              <a:rPr lang="en-US" dirty="0"/>
              <a:t>:LabelEncoder</a:t>
            </a:r>
            <a:endParaRPr lang="he-IL" dirty="0"/>
          </a:p>
        </p:txBody>
      </p:sp>
      <p:sp>
        <p:nvSpPr>
          <p:cNvPr id="8" name="תיבת טקסט 7">
            <a:extLst>
              <a:ext uri="{FF2B5EF4-FFF2-40B4-BE49-F238E27FC236}">
                <a16:creationId xmlns:a16="http://schemas.microsoft.com/office/drawing/2014/main" id="{9A39D41B-78B8-7039-78C0-DEEBC45F61C5}"/>
              </a:ext>
            </a:extLst>
          </p:cNvPr>
          <p:cNvSpPr txBox="1"/>
          <p:nvPr/>
        </p:nvSpPr>
        <p:spPr>
          <a:xfrm>
            <a:off x="780787" y="1230266"/>
            <a:ext cx="11156247" cy="369332"/>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לאחר קבלת תוצאה עם שיטת </a:t>
            </a:r>
            <a:r>
              <a:rPr lang="en-US" dirty="0"/>
              <a:t>get_dummies</a:t>
            </a:r>
            <a:r>
              <a:rPr lang="he-IL" dirty="0"/>
              <a:t>, ביצענו רגרסיה ליניארית עם </a:t>
            </a:r>
            <a:r>
              <a:rPr lang="en-US" dirty="0"/>
              <a:t>LabelEncoder</a:t>
            </a:r>
            <a:r>
              <a:rPr lang="he-IL" dirty="0"/>
              <a:t>.</a:t>
            </a:r>
            <a:endParaRPr lang="en-US" dirty="0"/>
          </a:p>
        </p:txBody>
      </p:sp>
      <p:sp>
        <p:nvSpPr>
          <p:cNvPr id="10" name="תיבת טקסט 9">
            <a:extLst>
              <a:ext uri="{FF2B5EF4-FFF2-40B4-BE49-F238E27FC236}">
                <a16:creationId xmlns:a16="http://schemas.microsoft.com/office/drawing/2014/main" id="{6ED1CEDE-166A-CD47-43B1-540759309CF3}"/>
              </a:ext>
            </a:extLst>
          </p:cNvPr>
          <p:cNvSpPr txBox="1"/>
          <p:nvPr/>
        </p:nvSpPr>
        <p:spPr>
          <a:xfrm>
            <a:off x="8423838" y="1851262"/>
            <a:ext cx="3395407" cy="1200329"/>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הפעלנו </a:t>
            </a:r>
            <a:r>
              <a:rPr lang="en-US" dirty="0"/>
              <a:t>LableEncoder</a:t>
            </a:r>
            <a:r>
              <a:rPr lang="he-IL" dirty="0"/>
              <a:t> על המשתנים הקטגוריאליים, פרט לעמודת הרחוב, ממנה התעלמנו בעת שלב האימון של המודל שלנו.</a:t>
            </a:r>
          </a:p>
        </p:txBody>
      </p:sp>
      <p:pic>
        <p:nvPicPr>
          <p:cNvPr id="6" name="תמונה 5">
            <a:extLst>
              <a:ext uri="{FF2B5EF4-FFF2-40B4-BE49-F238E27FC236}">
                <a16:creationId xmlns:a16="http://schemas.microsoft.com/office/drawing/2014/main" id="{C8AE7517-3DFA-22E7-01C6-E6DFD4C37F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0785" y="1754003"/>
            <a:ext cx="7218702" cy="1225193"/>
          </a:xfrm>
          <a:prstGeom prst="rect">
            <a:avLst/>
          </a:prstGeom>
          <a:noFill/>
        </p:spPr>
      </p:pic>
      <p:pic>
        <p:nvPicPr>
          <p:cNvPr id="9" name="תמונה 8">
            <a:extLst>
              <a:ext uri="{FF2B5EF4-FFF2-40B4-BE49-F238E27FC236}">
                <a16:creationId xmlns:a16="http://schemas.microsoft.com/office/drawing/2014/main" id="{5EAEE0D0-B1C4-FB35-FE16-7054DBDF137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0785" y="3254404"/>
            <a:ext cx="7218702" cy="2892716"/>
          </a:xfrm>
          <a:prstGeom prst="rect">
            <a:avLst/>
          </a:prstGeom>
          <a:noFill/>
        </p:spPr>
      </p:pic>
      <p:pic>
        <p:nvPicPr>
          <p:cNvPr id="5" name="תמונה 4">
            <a:extLst>
              <a:ext uri="{FF2B5EF4-FFF2-40B4-BE49-F238E27FC236}">
                <a16:creationId xmlns:a16="http://schemas.microsoft.com/office/drawing/2014/main" id="{72EC23CC-B3CC-551E-6B9F-3FAD1D1494AB}"/>
              </a:ext>
            </a:extLst>
          </p:cNvPr>
          <p:cNvPicPr>
            <a:picLocks noChangeAspect="1"/>
          </p:cNvPicPr>
          <p:nvPr/>
        </p:nvPicPr>
        <p:blipFill rotWithShape="1">
          <a:blip r:embed="rId4"/>
          <a:srcRect l="1082" t="15356" r="1965" b="9872"/>
          <a:stretch/>
        </p:blipFill>
        <p:spPr>
          <a:xfrm>
            <a:off x="287215" y="3698631"/>
            <a:ext cx="7010401" cy="2162908"/>
          </a:xfrm>
          <a:prstGeom prst="rect">
            <a:avLst/>
          </a:prstGeom>
        </p:spPr>
      </p:pic>
    </p:spTree>
    <p:extLst>
      <p:ext uri="{BB962C8B-B14F-4D97-AF65-F5344CB8AC3E}">
        <p14:creationId xmlns:p14="http://schemas.microsoft.com/office/powerpoint/2010/main" val="3146932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9B09C47-1B6A-C552-9EE1-7CDD756F3A4A}"/>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1059806" y="152283"/>
            <a:ext cx="877228" cy="954107"/>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מודל</a:t>
            </a:r>
          </a:p>
          <a:p>
            <a:endParaRPr lang="he-IL" dirty="0"/>
          </a:p>
        </p:txBody>
      </p:sp>
      <p:sp>
        <p:nvSpPr>
          <p:cNvPr id="3" name="תיבת טקסט 2">
            <a:extLst>
              <a:ext uri="{FF2B5EF4-FFF2-40B4-BE49-F238E27FC236}">
                <a16:creationId xmlns:a16="http://schemas.microsoft.com/office/drawing/2014/main" id="{EF3EB56C-56F0-493E-A2B2-55CA88AE697E}"/>
              </a:ext>
            </a:extLst>
          </p:cNvPr>
          <p:cNvSpPr txBox="1"/>
          <p:nvPr/>
        </p:nvSpPr>
        <p:spPr>
          <a:xfrm>
            <a:off x="9940974" y="708905"/>
            <a:ext cx="1996060" cy="461665"/>
          </a:xfrm>
          <a:prstGeom prst="rect">
            <a:avLst/>
          </a:prstGeom>
          <a:noFill/>
        </p:spPr>
        <p:txBody>
          <a:bodyPr wrap="none" rtlCol="1">
            <a:spAutoFit/>
          </a:bodyPr>
          <a:lstStyle>
            <a:defPPr>
              <a:defRPr lang="en-US"/>
            </a:defPPr>
            <a:lvl1pPr algn="r" rtl="1">
              <a:defRPr sz="2400">
                <a:latin typeface="Gisha" panose="020B0502040204020203" pitchFamily="34" charset="-79"/>
                <a:cs typeface="Gisha" panose="020B0502040204020203" pitchFamily="34" charset="-79"/>
              </a:defRPr>
            </a:lvl1pPr>
          </a:lstStyle>
          <a:p>
            <a:r>
              <a:rPr lang="en-US" dirty="0"/>
              <a:t>:LabelEncoder</a:t>
            </a:r>
            <a:endParaRPr lang="he-IL" dirty="0"/>
          </a:p>
        </p:txBody>
      </p:sp>
      <p:sp>
        <p:nvSpPr>
          <p:cNvPr id="8" name="תיבת טקסט 7">
            <a:extLst>
              <a:ext uri="{FF2B5EF4-FFF2-40B4-BE49-F238E27FC236}">
                <a16:creationId xmlns:a16="http://schemas.microsoft.com/office/drawing/2014/main" id="{9A39D41B-78B8-7039-78C0-DEEBC45F61C5}"/>
              </a:ext>
            </a:extLst>
          </p:cNvPr>
          <p:cNvSpPr txBox="1"/>
          <p:nvPr/>
        </p:nvSpPr>
        <p:spPr>
          <a:xfrm>
            <a:off x="766621" y="3844625"/>
            <a:ext cx="10881949" cy="369332"/>
          </a:xfrm>
          <a:prstGeom prst="rect">
            <a:avLst/>
          </a:prstGeom>
          <a:solidFill>
            <a:srgbClr val="B2D8D3"/>
          </a:solidFill>
          <a:ln w="28575">
            <a:solidFill>
              <a:schemeClr val="tx1"/>
            </a:solid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לאחר אימון המודל והרצה של הרגרסיה ליניארית בעזרת שיטת </a:t>
            </a:r>
            <a:r>
              <a:rPr lang="en-US" dirty="0"/>
              <a:t>LabelEncoder</a:t>
            </a:r>
            <a:r>
              <a:rPr lang="he-IL" dirty="0"/>
              <a:t>, קיבלנו תוצאה יפה של 85.8% דיוק.</a:t>
            </a:r>
            <a:endParaRPr lang="en-US" dirty="0"/>
          </a:p>
        </p:txBody>
      </p:sp>
      <p:pic>
        <p:nvPicPr>
          <p:cNvPr id="5" name="תמונה 4">
            <a:extLst>
              <a:ext uri="{FF2B5EF4-FFF2-40B4-BE49-F238E27FC236}">
                <a16:creationId xmlns:a16="http://schemas.microsoft.com/office/drawing/2014/main" id="{4DB46C89-A0E6-0BA1-9DE0-379523CB91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7905" y="1727192"/>
            <a:ext cx="11836190" cy="1514782"/>
          </a:xfrm>
          <a:prstGeom prst="rect">
            <a:avLst/>
          </a:prstGeom>
          <a:noFill/>
        </p:spPr>
      </p:pic>
    </p:spTree>
    <p:extLst>
      <p:ext uri="{BB962C8B-B14F-4D97-AF65-F5344CB8AC3E}">
        <p14:creationId xmlns:p14="http://schemas.microsoft.com/office/powerpoint/2010/main" val="1001433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1A1B17D6-824B-3578-6E35-CB999FD2582A}"/>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1059806" y="152283"/>
            <a:ext cx="877228" cy="954107"/>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מודל</a:t>
            </a:r>
          </a:p>
          <a:p>
            <a:endParaRPr lang="he-IL" dirty="0"/>
          </a:p>
        </p:txBody>
      </p:sp>
      <p:pic>
        <p:nvPicPr>
          <p:cNvPr id="5" name="תמונה 4">
            <a:extLst>
              <a:ext uri="{FF2B5EF4-FFF2-40B4-BE49-F238E27FC236}">
                <a16:creationId xmlns:a16="http://schemas.microsoft.com/office/drawing/2014/main" id="{6B9A55AA-D377-45E1-7187-1314803D2A06}"/>
              </a:ext>
            </a:extLst>
          </p:cNvPr>
          <p:cNvPicPr>
            <a:picLocks noChangeAspect="1"/>
          </p:cNvPicPr>
          <p:nvPr/>
        </p:nvPicPr>
        <p:blipFill rotWithShape="1">
          <a:blip r:embed="rId3"/>
          <a:srcRect r="17467"/>
          <a:stretch/>
        </p:blipFill>
        <p:spPr>
          <a:xfrm>
            <a:off x="130830" y="2321007"/>
            <a:ext cx="5840851" cy="3401212"/>
          </a:xfrm>
          <a:prstGeom prst="rect">
            <a:avLst/>
          </a:prstGeom>
        </p:spPr>
      </p:pic>
      <p:sp>
        <p:nvSpPr>
          <p:cNvPr id="7" name="תיבת טקסט 6">
            <a:extLst>
              <a:ext uri="{FF2B5EF4-FFF2-40B4-BE49-F238E27FC236}">
                <a16:creationId xmlns:a16="http://schemas.microsoft.com/office/drawing/2014/main" id="{2EFE49D4-83F4-4B44-F703-4EC609F11524}"/>
              </a:ext>
            </a:extLst>
          </p:cNvPr>
          <p:cNvSpPr txBox="1"/>
          <p:nvPr/>
        </p:nvSpPr>
        <p:spPr>
          <a:xfrm>
            <a:off x="254966" y="916049"/>
            <a:ext cx="11783329" cy="923330"/>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ניסנו לבדוק אם ניתן לקבל תשובות יותר טובות עם </a:t>
            </a:r>
            <a:r>
              <a:rPr lang="en-US" dirty="0"/>
              <a:t>   KNeighbors</a:t>
            </a:r>
            <a:r>
              <a:rPr lang="he-IL" dirty="0"/>
              <a:t>: </a:t>
            </a:r>
          </a:p>
          <a:p>
            <a:r>
              <a:rPr lang="he-IL" dirty="0"/>
              <a:t>הרצנו על ה</a:t>
            </a:r>
            <a:r>
              <a:rPr lang="en-US" dirty="0"/>
              <a:t>dataframe</a:t>
            </a:r>
            <a:r>
              <a:rPr lang="he-IL" dirty="0"/>
              <a:t> של ה</a:t>
            </a:r>
            <a:r>
              <a:rPr lang="en-US" dirty="0"/>
              <a:t>dummies</a:t>
            </a:r>
            <a:r>
              <a:rPr lang="he-IL" dirty="0"/>
              <a:t> וגם על ה </a:t>
            </a:r>
            <a:r>
              <a:rPr lang="en-US" dirty="0"/>
              <a:t>labelencoder</a:t>
            </a:r>
            <a:r>
              <a:rPr lang="he-IL" dirty="0"/>
              <a:t> עם פרמטרים שונים אבל לא קיבלנו תוצאות מספקות.</a:t>
            </a:r>
          </a:p>
          <a:p>
            <a:r>
              <a:rPr lang="he-IL" dirty="0"/>
              <a:t>לכן, נסתפק בתוצאות הגבוהות שקיבלנו עם הרגרסיה ליניארית.</a:t>
            </a:r>
            <a:endParaRPr lang="en-US" dirty="0"/>
          </a:p>
        </p:txBody>
      </p:sp>
      <p:pic>
        <p:nvPicPr>
          <p:cNvPr id="10" name="תמונה 9">
            <a:extLst>
              <a:ext uri="{FF2B5EF4-FFF2-40B4-BE49-F238E27FC236}">
                <a16:creationId xmlns:a16="http://schemas.microsoft.com/office/drawing/2014/main" id="{9BEC4FEA-D10C-7EBB-2303-AA7DAB955F75}"/>
              </a:ext>
            </a:extLst>
          </p:cNvPr>
          <p:cNvPicPr>
            <a:picLocks noChangeAspect="1"/>
          </p:cNvPicPr>
          <p:nvPr/>
        </p:nvPicPr>
        <p:blipFill>
          <a:blip r:embed="rId4"/>
          <a:stretch>
            <a:fillRect/>
          </a:stretch>
        </p:blipFill>
        <p:spPr>
          <a:xfrm>
            <a:off x="5930230" y="2321007"/>
            <a:ext cx="6130940" cy="3401212"/>
          </a:xfrm>
          <a:prstGeom prst="rect">
            <a:avLst/>
          </a:prstGeom>
        </p:spPr>
      </p:pic>
    </p:spTree>
    <p:extLst>
      <p:ext uri="{BB962C8B-B14F-4D97-AF65-F5344CB8AC3E}">
        <p14:creationId xmlns:p14="http://schemas.microsoft.com/office/powerpoint/2010/main" val="3046414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2503AFEC-F56C-24FF-6CFA-BD641BA61A2C}"/>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21A482FF-969E-D263-C577-A0D486430AEC}"/>
              </a:ext>
            </a:extLst>
          </p:cNvPr>
          <p:cNvSpPr txBox="1"/>
          <p:nvPr/>
        </p:nvSpPr>
        <p:spPr>
          <a:xfrm>
            <a:off x="9817510" y="297233"/>
            <a:ext cx="1817103" cy="1077218"/>
          </a:xfrm>
          <a:prstGeom prst="rect">
            <a:avLst/>
          </a:prstGeom>
          <a:noFill/>
        </p:spPr>
        <p:txBody>
          <a:bodyPr wrap="square" rtlCol="0">
            <a:spAutoFit/>
          </a:bodyPr>
          <a:lstStyle/>
          <a:p>
            <a:pPr algn="r" rtl="1"/>
            <a:r>
              <a:rPr lang="he-IL" sz="3200" b="1" dirty="0">
                <a:latin typeface="Gisha" panose="020B0502040204020203" pitchFamily="34" charset="-79"/>
                <a:cs typeface="Gisha" panose="020B0502040204020203" pitchFamily="34" charset="-79"/>
              </a:rPr>
              <a:t>תהליך</a:t>
            </a:r>
          </a:p>
          <a:p>
            <a:pPr algn="r" rtl="1"/>
            <a:r>
              <a:rPr lang="he-IL" sz="3200" b="1" dirty="0">
                <a:latin typeface="Gisha" panose="020B0502040204020203" pitchFamily="34" charset="-79"/>
                <a:cs typeface="Gisha" panose="020B0502040204020203" pitchFamily="34" charset="-79"/>
              </a:rPr>
              <a:t>העבודה</a:t>
            </a:r>
            <a:endParaRPr lang="en-US" sz="3200" b="1" dirty="0">
              <a:latin typeface="Gisha" panose="020B0502040204020203" pitchFamily="34" charset="-79"/>
              <a:cs typeface="Gisha" panose="020B0502040204020203" pitchFamily="34" charset="-79"/>
            </a:endParaRPr>
          </a:p>
        </p:txBody>
      </p:sp>
      <p:sp>
        <p:nvSpPr>
          <p:cNvPr id="8" name="חצי מסגרת 7">
            <a:extLst>
              <a:ext uri="{FF2B5EF4-FFF2-40B4-BE49-F238E27FC236}">
                <a16:creationId xmlns:a16="http://schemas.microsoft.com/office/drawing/2014/main" id="{E68A8E5B-3C8D-8164-C004-A563EBB40492}"/>
              </a:ext>
            </a:extLst>
          </p:cNvPr>
          <p:cNvSpPr/>
          <p:nvPr/>
        </p:nvSpPr>
        <p:spPr>
          <a:xfrm rot="18917495">
            <a:off x="9321100"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חצי מסגרת 8">
            <a:extLst>
              <a:ext uri="{FF2B5EF4-FFF2-40B4-BE49-F238E27FC236}">
                <a16:creationId xmlns:a16="http://schemas.microsoft.com/office/drawing/2014/main" id="{B69A9278-FC77-EEE5-2837-771BA4123653}"/>
              </a:ext>
            </a:extLst>
          </p:cNvPr>
          <p:cNvSpPr/>
          <p:nvPr/>
        </p:nvSpPr>
        <p:spPr>
          <a:xfrm rot="18917495">
            <a:off x="8931995"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חצי מסגרת 9">
            <a:extLst>
              <a:ext uri="{FF2B5EF4-FFF2-40B4-BE49-F238E27FC236}">
                <a16:creationId xmlns:a16="http://schemas.microsoft.com/office/drawing/2014/main" id="{9C3AE26B-8672-191A-376B-8E698EFE3094}"/>
              </a:ext>
            </a:extLst>
          </p:cNvPr>
          <p:cNvSpPr/>
          <p:nvPr/>
        </p:nvSpPr>
        <p:spPr>
          <a:xfrm rot="18917495">
            <a:off x="8548107" y="54862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חצי מסגרת 13">
            <a:extLst>
              <a:ext uri="{FF2B5EF4-FFF2-40B4-BE49-F238E27FC236}">
                <a16:creationId xmlns:a16="http://schemas.microsoft.com/office/drawing/2014/main" id="{0F54464E-9DBF-5F55-D032-2E8AE98CA2E0}"/>
              </a:ext>
            </a:extLst>
          </p:cNvPr>
          <p:cNvSpPr/>
          <p:nvPr/>
        </p:nvSpPr>
        <p:spPr>
          <a:xfrm rot="18917495">
            <a:off x="8159002" y="5486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חצי מסגרת 14">
            <a:extLst>
              <a:ext uri="{FF2B5EF4-FFF2-40B4-BE49-F238E27FC236}">
                <a16:creationId xmlns:a16="http://schemas.microsoft.com/office/drawing/2014/main" id="{8CC50E3C-A1F5-564D-A483-50F3058AD368}"/>
              </a:ext>
            </a:extLst>
          </p:cNvPr>
          <p:cNvSpPr/>
          <p:nvPr/>
        </p:nvSpPr>
        <p:spPr>
          <a:xfrm rot="18917495">
            <a:off x="7772506" y="53668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חצי מסגרת 26">
            <a:extLst>
              <a:ext uri="{FF2B5EF4-FFF2-40B4-BE49-F238E27FC236}">
                <a16:creationId xmlns:a16="http://schemas.microsoft.com/office/drawing/2014/main" id="{A5B467CE-55EF-7C5F-56D3-C23BB0C76A14}"/>
              </a:ext>
            </a:extLst>
          </p:cNvPr>
          <p:cNvSpPr/>
          <p:nvPr/>
        </p:nvSpPr>
        <p:spPr>
          <a:xfrm rot="18917495">
            <a:off x="7383401" y="536685"/>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חצי מסגרת 36">
            <a:extLst>
              <a:ext uri="{FF2B5EF4-FFF2-40B4-BE49-F238E27FC236}">
                <a16:creationId xmlns:a16="http://schemas.microsoft.com/office/drawing/2014/main" id="{889DE72E-BE5F-F3E7-F442-539A01EF278D}"/>
              </a:ext>
            </a:extLst>
          </p:cNvPr>
          <p:cNvSpPr/>
          <p:nvPr/>
        </p:nvSpPr>
        <p:spPr>
          <a:xfrm rot="18917495">
            <a:off x="7005418"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חצי מסגרת 37">
            <a:extLst>
              <a:ext uri="{FF2B5EF4-FFF2-40B4-BE49-F238E27FC236}">
                <a16:creationId xmlns:a16="http://schemas.microsoft.com/office/drawing/2014/main" id="{99185FAD-AA6A-86D3-B6C5-FDD6CFF52A30}"/>
              </a:ext>
            </a:extLst>
          </p:cNvPr>
          <p:cNvSpPr/>
          <p:nvPr/>
        </p:nvSpPr>
        <p:spPr>
          <a:xfrm rot="18917495">
            <a:off x="6616313"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חצי מסגרת 43">
            <a:extLst>
              <a:ext uri="{FF2B5EF4-FFF2-40B4-BE49-F238E27FC236}">
                <a16:creationId xmlns:a16="http://schemas.microsoft.com/office/drawing/2014/main" id="{7765F9D0-CF4B-8157-3B8A-30615121E849}"/>
              </a:ext>
            </a:extLst>
          </p:cNvPr>
          <p:cNvSpPr/>
          <p:nvPr/>
        </p:nvSpPr>
        <p:spPr>
          <a:xfrm rot="18917495">
            <a:off x="6232425" y="542653"/>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חצי מסגרת 44">
            <a:extLst>
              <a:ext uri="{FF2B5EF4-FFF2-40B4-BE49-F238E27FC236}">
                <a16:creationId xmlns:a16="http://schemas.microsoft.com/office/drawing/2014/main" id="{2764EBEE-653C-76AC-8095-AF67CA8E1BC8}"/>
              </a:ext>
            </a:extLst>
          </p:cNvPr>
          <p:cNvSpPr/>
          <p:nvPr/>
        </p:nvSpPr>
        <p:spPr>
          <a:xfrm rot="18917495">
            <a:off x="5843320" y="542651"/>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חצי מסגרת 45">
            <a:extLst>
              <a:ext uri="{FF2B5EF4-FFF2-40B4-BE49-F238E27FC236}">
                <a16:creationId xmlns:a16="http://schemas.microsoft.com/office/drawing/2014/main" id="{3BF7E8B9-3EA7-6528-D27D-2CCE2CECE81F}"/>
              </a:ext>
            </a:extLst>
          </p:cNvPr>
          <p:cNvSpPr/>
          <p:nvPr/>
        </p:nvSpPr>
        <p:spPr>
          <a:xfrm rot="18917495">
            <a:off x="5456824" y="530719"/>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חצי מסגרת 46">
            <a:extLst>
              <a:ext uri="{FF2B5EF4-FFF2-40B4-BE49-F238E27FC236}">
                <a16:creationId xmlns:a16="http://schemas.microsoft.com/office/drawing/2014/main" id="{D0ADD60C-5B7F-FA35-2AE4-6F9EC28BAD79}"/>
              </a:ext>
            </a:extLst>
          </p:cNvPr>
          <p:cNvSpPr/>
          <p:nvPr/>
        </p:nvSpPr>
        <p:spPr>
          <a:xfrm rot="18917495">
            <a:off x="5067719" y="530717"/>
            <a:ext cx="574443" cy="574443"/>
          </a:xfrm>
          <a:prstGeom prst="halfFrame">
            <a:avLst>
              <a:gd name="adj1" fmla="val 18334"/>
              <a:gd name="adj2" fmla="val 16822"/>
            </a:avLst>
          </a:prstGeom>
          <a:solidFill>
            <a:srgbClr val="84B4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8" name="קבוצה 47">
            <a:extLst>
              <a:ext uri="{FF2B5EF4-FFF2-40B4-BE49-F238E27FC236}">
                <a16:creationId xmlns:a16="http://schemas.microsoft.com/office/drawing/2014/main" id="{014CB5DC-A738-8E33-FBAE-CD03E4B3622D}"/>
              </a:ext>
            </a:extLst>
          </p:cNvPr>
          <p:cNvGrpSpPr/>
          <p:nvPr/>
        </p:nvGrpSpPr>
        <p:grpSpPr>
          <a:xfrm>
            <a:off x="270386" y="2284462"/>
            <a:ext cx="11547987" cy="2436563"/>
            <a:chOff x="270386" y="681802"/>
            <a:chExt cx="11547987" cy="2436563"/>
          </a:xfrm>
        </p:grpSpPr>
        <p:cxnSp>
          <p:nvCxnSpPr>
            <p:cNvPr id="49" name="מחבר ישר 48">
              <a:extLst>
                <a:ext uri="{FF2B5EF4-FFF2-40B4-BE49-F238E27FC236}">
                  <a16:creationId xmlns:a16="http://schemas.microsoft.com/office/drawing/2014/main" id="{970F3CB4-AE02-2BF9-08F8-194FCC88D43E}"/>
                </a:ext>
              </a:extLst>
            </p:cNvPr>
            <p:cNvCxnSpPr>
              <a:cxnSpLocks/>
              <a:stCxn id="61" idx="4"/>
            </p:cNvCxnSpPr>
            <p:nvPr/>
          </p:nvCxnSpPr>
          <p:spPr>
            <a:xfrm flipV="1">
              <a:off x="104221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49">
              <a:extLst>
                <a:ext uri="{FF2B5EF4-FFF2-40B4-BE49-F238E27FC236}">
                  <a16:creationId xmlns:a16="http://schemas.microsoft.com/office/drawing/2014/main" id="{8184A3C4-B08E-7BE1-C4FE-7BEF0C2A492B}"/>
                </a:ext>
              </a:extLst>
            </p:cNvPr>
            <p:cNvCxnSpPr>
              <a:cxnSpLocks/>
              <a:stCxn id="60" idx="4"/>
            </p:cNvCxnSpPr>
            <p:nvPr/>
          </p:nvCxnSpPr>
          <p:spPr>
            <a:xfrm flipV="1">
              <a:off x="3043083" y="1229032"/>
              <a:ext cx="0" cy="1889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מחבר ישר 51">
              <a:extLst>
                <a:ext uri="{FF2B5EF4-FFF2-40B4-BE49-F238E27FC236}">
                  <a16:creationId xmlns:a16="http://schemas.microsoft.com/office/drawing/2014/main" id="{D6C12A15-EFF4-6632-CC55-975F05898F15}"/>
                </a:ext>
              </a:extLst>
            </p:cNvPr>
            <p:cNvCxnSpPr>
              <a:cxnSpLocks/>
              <a:stCxn id="59" idx="4"/>
            </p:cNvCxnSpPr>
            <p:nvPr/>
          </p:nvCxnSpPr>
          <p:spPr>
            <a:xfrm flipV="1">
              <a:off x="504394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52">
              <a:extLst>
                <a:ext uri="{FF2B5EF4-FFF2-40B4-BE49-F238E27FC236}">
                  <a16:creationId xmlns:a16="http://schemas.microsoft.com/office/drawing/2014/main" id="{8797711F-1A3B-C4A1-BF84-2377BA801724}"/>
                </a:ext>
              </a:extLst>
            </p:cNvPr>
            <p:cNvCxnSpPr>
              <a:cxnSpLocks/>
              <a:stCxn id="58" idx="4"/>
            </p:cNvCxnSpPr>
            <p:nvPr/>
          </p:nvCxnSpPr>
          <p:spPr>
            <a:xfrm flipV="1">
              <a:off x="7044813" y="1229032"/>
              <a:ext cx="9832"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מחבר ישר 53">
              <a:extLst>
                <a:ext uri="{FF2B5EF4-FFF2-40B4-BE49-F238E27FC236}">
                  <a16:creationId xmlns:a16="http://schemas.microsoft.com/office/drawing/2014/main" id="{1A28C562-9768-F304-4517-9229EBE18545}"/>
                </a:ext>
              </a:extLst>
            </p:cNvPr>
            <p:cNvCxnSpPr>
              <a:cxnSpLocks/>
              <a:stCxn id="57" idx="4"/>
            </p:cNvCxnSpPr>
            <p:nvPr/>
          </p:nvCxnSpPr>
          <p:spPr>
            <a:xfrm flipV="1">
              <a:off x="9045678" y="1229032"/>
              <a:ext cx="0"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מחבר ישר 54">
              <a:extLst>
                <a:ext uri="{FF2B5EF4-FFF2-40B4-BE49-F238E27FC236}">
                  <a16:creationId xmlns:a16="http://schemas.microsoft.com/office/drawing/2014/main" id="{90647E6C-6ECA-2BA2-4834-A238C1D5C625}"/>
                </a:ext>
              </a:extLst>
            </p:cNvPr>
            <p:cNvCxnSpPr>
              <a:cxnSpLocks/>
              <a:stCxn id="56" idx="4"/>
            </p:cNvCxnSpPr>
            <p:nvPr/>
          </p:nvCxnSpPr>
          <p:spPr>
            <a:xfrm flipH="1" flipV="1">
              <a:off x="11041627" y="1229032"/>
              <a:ext cx="4914" cy="18861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אליפסה 55">
              <a:extLst>
                <a:ext uri="{FF2B5EF4-FFF2-40B4-BE49-F238E27FC236}">
                  <a16:creationId xmlns:a16="http://schemas.microsoft.com/office/drawing/2014/main" id="{07D051BD-746F-F635-9EF1-DE0CA4E0281D}"/>
                </a:ext>
              </a:extLst>
            </p:cNvPr>
            <p:cNvSpPr/>
            <p:nvPr/>
          </p:nvSpPr>
          <p:spPr>
            <a:xfrm>
              <a:off x="10274709" y="1571473"/>
              <a:ext cx="1543664" cy="1543664"/>
            </a:xfrm>
            <a:prstGeom prst="ellipse">
              <a:avLst/>
            </a:prstGeom>
            <a:solidFill>
              <a:srgbClr val="B1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הרכשת נתונים</a:t>
              </a:r>
            </a:p>
          </p:txBody>
        </p:sp>
        <p:sp>
          <p:nvSpPr>
            <p:cNvPr id="57" name="אליפסה 56">
              <a:extLst>
                <a:ext uri="{FF2B5EF4-FFF2-40B4-BE49-F238E27FC236}">
                  <a16:creationId xmlns:a16="http://schemas.microsoft.com/office/drawing/2014/main" id="{27AC8443-1568-374E-5E74-CEB0BE36E7E8}"/>
                </a:ext>
              </a:extLst>
            </p:cNvPr>
            <p:cNvSpPr/>
            <p:nvPr/>
          </p:nvSpPr>
          <p:spPr>
            <a:xfrm>
              <a:off x="8273846" y="1571473"/>
              <a:ext cx="1543664" cy="1543664"/>
            </a:xfrm>
            <a:prstGeom prst="ellipse">
              <a:avLst/>
            </a:prstGeom>
            <a:solidFill>
              <a:srgbClr val="8BA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ניקוי ראשוני</a:t>
              </a:r>
            </a:p>
          </p:txBody>
        </p:sp>
        <p:sp>
          <p:nvSpPr>
            <p:cNvPr id="58" name="אליפסה 57">
              <a:extLst>
                <a:ext uri="{FF2B5EF4-FFF2-40B4-BE49-F238E27FC236}">
                  <a16:creationId xmlns:a16="http://schemas.microsoft.com/office/drawing/2014/main" id="{604C92DC-79AD-E775-1ED4-D094467B4418}"/>
                </a:ext>
              </a:extLst>
            </p:cNvPr>
            <p:cNvSpPr/>
            <p:nvPr/>
          </p:nvSpPr>
          <p:spPr>
            <a:xfrm>
              <a:off x="6272981" y="1571473"/>
              <a:ext cx="1543664" cy="1543664"/>
            </a:xfrm>
            <a:prstGeom prst="ellipse">
              <a:avLst/>
            </a:prstGeom>
            <a:solidFill>
              <a:srgbClr val="B7B0A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ויזואליזציה</a:t>
              </a:r>
            </a:p>
          </p:txBody>
        </p:sp>
        <p:sp>
          <p:nvSpPr>
            <p:cNvPr id="59" name="אליפסה 58">
              <a:extLst>
                <a:ext uri="{FF2B5EF4-FFF2-40B4-BE49-F238E27FC236}">
                  <a16:creationId xmlns:a16="http://schemas.microsoft.com/office/drawing/2014/main" id="{7331B623-AADD-DF5E-FC5A-0A661B44B571}"/>
                </a:ext>
              </a:extLst>
            </p:cNvPr>
            <p:cNvSpPr/>
            <p:nvPr/>
          </p:nvSpPr>
          <p:spPr>
            <a:xfrm>
              <a:off x="4272116" y="1571473"/>
              <a:ext cx="1543664" cy="1543664"/>
            </a:xfrm>
            <a:prstGeom prst="ellipse">
              <a:avLst/>
            </a:prstGeom>
            <a:solidFill>
              <a:srgbClr val="8C8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טיפול בנתונים</a:t>
              </a:r>
            </a:p>
          </p:txBody>
        </p:sp>
        <p:sp>
          <p:nvSpPr>
            <p:cNvPr id="60" name="אליפסה 59">
              <a:extLst>
                <a:ext uri="{FF2B5EF4-FFF2-40B4-BE49-F238E27FC236}">
                  <a16:creationId xmlns:a16="http://schemas.microsoft.com/office/drawing/2014/main" id="{F560E6C7-C3CF-FD66-3E45-6F18ACA0D5B6}"/>
                </a:ext>
              </a:extLst>
            </p:cNvPr>
            <p:cNvSpPr/>
            <p:nvPr/>
          </p:nvSpPr>
          <p:spPr>
            <a:xfrm>
              <a:off x="2271251" y="1574701"/>
              <a:ext cx="1543664" cy="1543664"/>
            </a:xfrm>
            <a:prstGeom prst="ellipse">
              <a:avLst/>
            </a:prstGeom>
            <a:solidFill>
              <a:srgbClr val="BD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מודל</a:t>
              </a:r>
            </a:p>
          </p:txBody>
        </p:sp>
        <p:sp>
          <p:nvSpPr>
            <p:cNvPr id="61" name="אליפסה 60">
              <a:extLst>
                <a:ext uri="{FF2B5EF4-FFF2-40B4-BE49-F238E27FC236}">
                  <a16:creationId xmlns:a16="http://schemas.microsoft.com/office/drawing/2014/main" id="{A7FE1494-9005-AAAF-7492-095DC78673D9}"/>
                </a:ext>
              </a:extLst>
            </p:cNvPr>
            <p:cNvSpPr/>
            <p:nvPr/>
          </p:nvSpPr>
          <p:spPr>
            <a:xfrm>
              <a:off x="270386" y="1571473"/>
              <a:ext cx="1543664" cy="1543664"/>
            </a:xfrm>
            <a:prstGeom prst="ellipse">
              <a:avLst/>
            </a:prstGeom>
            <a:solidFill>
              <a:srgbClr val="A0B2BD"/>
            </a:solidFill>
            <a:ln w="76200">
              <a:solidFill>
                <a:srgbClr val="C7515C"/>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tx1"/>
                  </a:solidFill>
                  <a:latin typeface="Segoe UI Semilight" panose="020B0402040204020203" pitchFamily="34" charset="0"/>
                  <a:cs typeface="Segoe UI Semilight" panose="020B0402040204020203" pitchFamily="34" charset="0"/>
                </a:rPr>
                <a:t>מסקנות</a:t>
              </a:r>
            </a:p>
          </p:txBody>
        </p:sp>
        <p:sp>
          <p:nvSpPr>
            <p:cNvPr id="62" name="תיבת טקסט 61">
              <a:extLst>
                <a:ext uri="{FF2B5EF4-FFF2-40B4-BE49-F238E27FC236}">
                  <a16:creationId xmlns:a16="http://schemas.microsoft.com/office/drawing/2014/main" id="{06794CCC-95FE-7B43-9626-30E87C86D721}"/>
                </a:ext>
              </a:extLst>
            </p:cNvPr>
            <p:cNvSpPr txBox="1"/>
            <p:nvPr/>
          </p:nvSpPr>
          <p:spPr>
            <a:xfrm>
              <a:off x="10890092" y="681802"/>
              <a:ext cx="271228"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1</a:t>
              </a:r>
            </a:p>
          </p:txBody>
        </p:sp>
        <p:sp>
          <p:nvSpPr>
            <p:cNvPr id="63" name="תיבת טקסט 62">
              <a:extLst>
                <a:ext uri="{FF2B5EF4-FFF2-40B4-BE49-F238E27FC236}">
                  <a16:creationId xmlns:a16="http://schemas.microsoft.com/office/drawing/2014/main" id="{173C6ECB-5C92-2803-DB4A-82C0B6FEBA8D}"/>
                </a:ext>
              </a:extLst>
            </p:cNvPr>
            <p:cNvSpPr txBox="1"/>
            <p:nvPr/>
          </p:nvSpPr>
          <p:spPr>
            <a:xfrm>
              <a:off x="6888366"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3</a:t>
              </a:r>
            </a:p>
          </p:txBody>
        </p:sp>
        <p:sp>
          <p:nvSpPr>
            <p:cNvPr id="64" name="תיבת טקסט 63">
              <a:extLst>
                <a:ext uri="{FF2B5EF4-FFF2-40B4-BE49-F238E27FC236}">
                  <a16:creationId xmlns:a16="http://schemas.microsoft.com/office/drawing/2014/main" id="{86962176-7CBE-9776-7142-AAF49B0A0B2A}"/>
                </a:ext>
              </a:extLst>
            </p:cNvPr>
            <p:cNvSpPr txBox="1"/>
            <p:nvPr/>
          </p:nvSpPr>
          <p:spPr>
            <a:xfrm>
              <a:off x="888922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2</a:t>
              </a:r>
            </a:p>
          </p:txBody>
        </p:sp>
        <p:sp>
          <p:nvSpPr>
            <p:cNvPr id="65" name="תיבת טקסט 64">
              <a:extLst>
                <a:ext uri="{FF2B5EF4-FFF2-40B4-BE49-F238E27FC236}">
                  <a16:creationId xmlns:a16="http://schemas.microsoft.com/office/drawing/2014/main" id="{11DA1DA7-3248-B339-05B4-5BBC00D42F9F}"/>
                </a:ext>
              </a:extLst>
            </p:cNvPr>
            <p:cNvSpPr txBox="1"/>
            <p:nvPr/>
          </p:nvSpPr>
          <p:spPr>
            <a:xfrm>
              <a:off x="4887499"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4</a:t>
              </a:r>
            </a:p>
          </p:txBody>
        </p:sp>
        <p:sp>
          <p:nvSpPr>
            <p:cNvPr id="66" name="תיבת טקסט 65">
              <a:extLst>
                <a:ext uri="{FF2B5EF4-FFF2-40B4-BE49-F238E27FC236}">
                  <a16:creationId xmlns:a16="http://schemas.microsoft.com/office/drawing/2014/main" id="{39BDF083-B875-C7E1-345B-43192D67A348}"/>
                </a:ext>
              </a:extLst>
            </p:cNvPr>
            <p:cNvSpPr txBox="1"/>
            <p:nvPr/>
          </p:nvSpPr>
          <p:spPr>
            <a:xfrm>
              <a:off x="2886630" y="688258"/>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5</a:t>
              </a:r>
            </a:p>
          </p:txBody>
        </p:sp>
        <p:sp>
          <p:nvSpPr>
            <p:cNvPr id="67" name="תיבת טקסט 66">
              <a:extLst>
                <a:ext uri="{FF2B5EF4-FFF2-40B4-BE49-F238E27FC236}">
                  <a16:creationId xmlns:a16="http://schemas.microsoft.com/office/drawing/2014/main" id="{42DA0D48-9A94-11B9-9EE9-AC52A1DEB992}"/>
                </a:ext>
              </a:extLst>
            </p:cNvPr>
            <p:cNvSpPr txBox="1"/>
            <p:nvPr/>
          </p:nvSpPr>
          <p:spPr>
            <a:xfrm>
              <a:off x="885763" y="681802"/>
              <a:ext cx="312906" cy="369332"/>
            </a:xfrm>
            <a:prstGeom prst="rect">
              <a:avLst/>
            </a:prstGeom>
            <a:noFill/>
          </p:spPr>
          <p:txBody>
            <a:bodyPr wrap="none" rtlCol="1">
              <a:spAutoFit/>
            </a:bodyPr>
            <a:lstStyle/>
            <a:p>
              <a:r>
                <a:rPr lang="he-IL" dirty="0">
                  <a:latin typeface="Segoe UI Semilight" panose="020B0402040204020203" pitchFamily="34" charset="0"/>
                  <a:cs typeface="Segoe UI Semilight" panose="020B0402040204020203" pitchFamily="34" charset="0"/>
                </a:rPr>
                <a:t>6</a:t>
              </a:r>
            </a:p>
          </p:txBody>
        </p:sp>
        <p:cxnSp>
          <p:nvCxnSpPr>
            <p:cNvPr id="68" name="מחבר ישר 67">
              <a:extLst>
                <a:ext uri="{FF2B5EF4-FFF2-40B4-BE49-F238E27FC236}">
                  <a16:creationId xmlns:a16="http://schemas.microsoft.com/office/drawing/2014/main" id="{303DF3EF-3FBF-711F-CD8A-720B912B32C1}"/>
                </a:ext>
              </a:extLst>
            </p:cNvPr>
            <p:cNvCxnSpPr>
              <a:cxnSpLocks/>
            </p:cNvCxnSpPr>
            <p:nvPr/>
          </p:nvCxnSpPr>
          <p:spPr>
            <a:xfrm>
              <a:off x="1022555" y="1229032"/>
              <a:ext cx="10019071"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69" name="מחבר ישר 68">
              <a:extLst>
                <a:ext uri="{FF2B5EF4-FFF2-40B4-BE49-F238E27FC236}">
                  <a16:creationId xmlns:a16="http://schemas.microsoft.com/office/drawing/2014/main" id="{C2340CB1-3301-1FAF-0D9F-72BE12C2CBD8}"/>
                </a:ext>
              </a:extLst>
            </p:cNvPr>
            <p:cNvCxnSpPr>
              <a:stCxn id="56" idx="0"/>
            </p:cNvCxnSpPr>
            <p:nvPr/>
          </p:nvCxnSpPr>
          <p:spPr>
            <a:xfrm flipH="1" flipV="1">
              <a:off x="11041626" y="1229032"/>
              <a:ext cx="4915" cy="34244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7525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2BB9134E-76F1-F109-D6F0-C07AFA320A8C}"/>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10545243" y="152283"/>
            <a:ext cx="1391791" cy="954107"/>
          </a:xfrm>
          <a:prstGeom prst="rect">
            <a:avLst/>
          </a:prstGeom>
          <a:noFill/>
        </p:spPr>
        <p:txBody>
          <a:bodyPr wrap="none" rtlCol="1">
            <a:spAutoFit/>
          </a:bodyPr>
          <a:lstStyle>
            <a:defPPr>
              <a:defRPr lang="en-US"/>
            </a:defPPr>
            <a:lvl1pPr algn="r" rtl="1">
              <a:defRPr sz="2800" b="1">
                <a:latin typeface="Gisha" panose="020B0502040204020203" pitchFamily="34" charset="-79"/>
                <a:cs typeface="Gisha" panose="020B0502040204020203" pitchFamily="34" charset="-79"/>
              </a:defRPr>
            </a:lvl1pPr>
          </a:lstStyle>
          <a:p>
            <a:r>
              <a:rPr lang="he-IL" dirty="0"/>
              <a:t>מסקנות</a:t>
            </a:r>
          </a:p>
          <a:p>
            <a:endParaRPr lang="he-IL" dirty="0"/>
          </a:p>
        </p:txBody>
      </p:sp>
      <p:sp>
        <p:nvSpPr>
          <p:cNvPr id="8" name="תיבת טקסט 7">
            <a:extLst>
              <a:ext uri="{FF2B5EF4-FFF2-40B4-BE49-F238E27FC236}">
                <a16:creationId xmlns:a16="http://schemas.microsoft.com/office/drawing/2014/main" id="{9A39D41B-78B8-7039-78C0-DEEBC45F61C5}"/>
              </a:ext>
            </a:extLst>
          </p:cNvPr>
          <p:cNvSpPr txBox="1"/>
          <p:nvPr/>
        </p:nvSpPr>
        <p:spPr>
          <a:xfrm>
            <a:off x="3524435" y="757900"/>
            <a:ext cx="8412599" cy="4057201"/>
          </a:xfrm>
          <a:prstGeom prst="rect">
            <a:avLst/>
          </a:prstGeom>
          <a:noFill/>
          <a:ln w="28575">
            <a:noFill/>
          </a:ln>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לאחר ביצוע המחקר, למדנו כמה דברים:</a:t>
            </a:r>
          </a:p>
          <a:p>
            <a:pPr marL="285750" indent="-285750">
              <a:lnSpc>
                <a:spcPct val="150000"/>
              </a:lnSpc>
              <a:buFont typeface="Arial" panose="020B0604020202020204" pitchFamily="34" charset="0"/>
              <a:buChar char="•"/>
            </a:pPr>
            <a:r>
              <a:rPr lang="he-IL" b="1" dirty="0"/>
              <a:t>אכן יש קשר ישיר חזק בין מאפייני הנכס השונים למחיר בו הוא נמכר</a:t>
            </a:r>
          </a:p>
          <a:p>
            <a:pPr marL="285750" indent="-285750">
              <a:lnSpc>
                <a:spcPct val="150000"/>
              </a:lnSpc>
              <a:buFont typeface="Arial" panose="020B0604020202020204" pitchFamily="34" charset="0"/>
              <a:buChar char="•"/>
            </a:pPr>
            <a:r>
              <a:rPr lang="he-IL" dirty="0"/>
              <a:t>כצפוי, שטח הנכס ומספר החדרים הם הגורמים המשפיעים ביותר על מחיר הנכס</a:t>
            </a:r>
          </a:p>
          <a:p>
            <a:pPr marL="285750" indent="-285750">
              <a:lnSpc>
                <a:spcPct val="150000"/>
              </a:lnSpc>
              <a:buFont typeface="Arial" panose="020B0604020202020204" pitchFamily="34" charset="0"/>
              <a:buChar char="•"/>
            </a:pPr>
            <a:r>
              <a:rPr lang="he-IL" dirty="0"/>
              <a:t>כצפוי, ככל שהנכס חדש יותר, מחירו יהיה גבוה יותר</a:t>
            </a:r>
          </a:p>
          <a:p>
            <a:pPr marL="285750" indent="-285750">
              <a:lnSpc>
                <a:spcPct val="150000"/>
              </a:lnSpc>
              <a:buFont typeface="Arial" panose="020B0604020202020204" pitchFamily="34" charset="0"/>
              <a:buChar char="•"/>
            </a:pPr>
            <a:r>
              <a:rPr lang="he-IL" dirty="0"/>
              <a:t>מרבית שטחי הנכסים בישראל הם בין 50 ל-150 מ"ר</a:t>
            </a:r>
          </a:p>
          <a:p>
            <a:pPr marL="285750" indent="-285750">
              <a:lnSpc>
                <a:spcPct val="150000"/>
              </a:lnSpc>
              <a:buFont typeface="Arial" panose="020B0604020202020204" pitchFamily="34" charset="0"/>
              <a:buChar char="•"/>
            </a:pPr>
            <a:r>
              <a:rPr lang="he-IL" dirty="0"/>
              <a:t>כמות הנכסים שנמכרו בשנים שנבדקו הייתה הגדולה ביותר במחוז דרום</a:t>
            </a:r>
          </a:p>
          <a:p>
            <a:pPr marL="285750" indent="-285750">
              <a:lnSpc>
                <a:spcPct val="150000"/>
              </a:lnSpc>
              <a:buFont typeface="Arial" panose="020B0604020202020204" pitchFamily="34" charset="0"/>
              <a:buChar char="•"/>
            </a:pPr>
            <a:r>
              <a:rPr lang="he-IL" b="1" dirty="0"/>
              <a:t>כמגמה כללית, מחירי נכסים עלו בשנים האחרונות פרט לשנת 2019 בה הייתה ירידה במחיר הממוצע של הנכסים</a:t>
            </a:r>
          </a:p>
          <a:p>
            <a:pPr marL="285750" indent="-285750">
              <a:lnSpc>
                <a:spcPct val="150000"/>
              </a:lnSpc>
              <a:buFont typeface="Arial" panose="020B0604020202020204" pitchFamily="34" charset="0"/>
              <a:buChar char="•"/>
            </a:pPr>
            <a:r>
              <a:rPr lang="he-IL" b="1" dirty="0"/>
              <a:t>ניתן לראות כי החל משנת 2019 העלייה הייתה חדה יותר ומהירה יותר בהשוואה לשנים קודמות</a:t>
            </a:r>
            <a:endParaRPr lang="en-US" b="1" dirty="0"/>
          </a:p>
        </p:txBody>
      </p:sp>
    </p:spTree>
    <p:extLst>
      <p:ext uri="{BB962C8B-B14F-4D97-AF65-F5344CB8AC3E}">
        <p14:creationId xmlns:p14="http://schemas.microsoft.com/office/powerpoint/2010/main" val="2170120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375D11C-80C1-28A4-CCFA-E5F91B2BCD3F}"/>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181150" y="152283"/>
            <a:ext cx="2755884" cy="523220"/>
          </a:xfrm>
          <a:prstGeom prst="rect">
            <a:avLst/>
          </a:prstGeom>
          <a:noFill/>
        </p:spPr>
        <p:txBody>
          <a:bodyPr wrap="none" rtlCol="1">
            <a:spAutoFit/>
          </a:bodyPr>
          <a:lstStyle/>
          <a:p>
            <a:pPr algn="r" rtl="1"/>
            <a:r>
              <a:rPr lang="he-IL" sz="2800" b="1" dirty="0">
                <a:latin typeface="Gisha" panose="020B0502040204020203" pitchFamily="34" charset="-79"/>
                <a:cs typeface="Gisha" panose="020B0502040204020203" pitchFamily="34" charset="-79"/>
              </a:rPr>
              <a:t>הרכשת הנתונים</a:t>
            </a:r>
          </a:p>
        </p:txBody>
      </p:sp>
      <p:sp>
        <p:nvSpPr>
          <p:cNvPr id="3" name="תיבת טקסט 2">
            <a:extLst>
              <a:ext uri="{FF2B5EF4-FFF2-40B4-BE49-F238E27FC236}">
                <a16:creationId xmlns:a16="http://schemas.microsoft.com/office/drawing/2014/main" id="{0F54C029-9ED6-3F9A-992E-810EB23F8582}"/>
              </a:ext>
            </a:extLst>
          </p:cNvPr>
          <p:cNvSpPr txBox="1"/>
          <p:nvPr/>
        </p:nvSpPr>
        <p:spPr>
          <a:xfrm>
            <a:off x="1180543" y="1148264"/>
            <a:ext cx="10756491" cy="2308324"/>
          </a:xfrm>
          <a:prstGeom prst="rect">
            <a:avLst/>
          </a:prstGeom>
          <a:noFill/>
        </p:spPr>
        <p:txBody>
          <a:bodyPr wrap="square" rtlCol="1">
            <a:spAutoFit/>
          </a:bodyPr>
          <a:lstStyle/>
          <a:p>
            <a:pPr algn="r" rtl="1"/>
            <a:r>
              <a:rPr lang="he-IL" dirty="0">
                <a:latin typeface="Segoe UI Semilight" panose="020B0402040204020203" pitchFamily="34" charset="0"/>
                <a:cs typeface="Segoe UI Semilight" panose="020B0402040204020203" pitchFamily="34" charset="0"/>
              </a:rPr>
              <a:t>עברנו על מספר אתרים שונים של נדל"ן עד שמצאנו אתר שמציג את ארכיון הנדל"ן הממשלתי של עסקאות נדל"ן שבוצעו בעבר, ממוין כרונולוגית בסדר יורד החל מחודש ינואר בשנת 2021.</a:t>
            </a:r>
          </a:p>
          <a:p>
            <a:pPr algn="r" rtl="1"/>
            <a:r>
              <a:rPr lang="he-IL" dirty="0">
                <a:latin typeface="Segoe UI Semilight" panose="020B0402040204020203" pitchFamily="34" charset="0"/>
                <a:cs typeface="Segoe UI Semilight" panose="020B0402040204020203" pitchFamily="34" charset="0"/>
              </a:rPr>
              <a:t>האתר שבחרנו הוא </a:t>
            </a:r>
            <a:r>
              <a:rPr lang="en-US" dirty="0">
                <a:latin typeface="Segoe UI Semilight" panose="020B0402040204020203" pitchFamily="34" charset="0"/>
                <a:cs typeface="Segoe UI Semilight" panose="020B0402040204020203" pitchFamily="34" charset="0"/>
              </a:rPr>
              <a:t>ad</a:t>
            </a:r>
            <a:r>
              <a:rPr lang="he-IL" dirty="0">
                <a:latin typeface="Segoe UI Semilight" panose="020B0402040204020203" pitchFamily="34" charset="0"/>
                <a:cs typeface="Segoe UI Semilight" panose="020B0402040204020203" pitchFamily="34" charset="0"/>
              </a:rPr>
              <a:t> ובו מודעות מכירה רבות מסוגים שונים, וכן דף המיועד לארכיון של עסקאות נדל"ן שבוצעו שעליו התבססנו בעת הרכשת הנתונים (</a:t>
            </a:r>
            <a:r>
              <a:rPr lang="en-US" dirty="0">
                <a:latin typeface="Segoe UI Semilight" panose="020B0402040204020203" pitchFamily="34" charset="0"/>
                <a:cs typeface="Segoe UI Semilight" panose="020B0402040204020203" pitchFamily="34" charset="0"/>
                <a:hlinkClick r:id="rId3"/>
              </a:rPr>
              <a:t>https://www.ad.co.il/nadlanprice</a:t>
            </a:r>
            <a:r>
              <a:rPr lang="he-IL" dirty="0">
                <a:latin typeface="Segoe UI Semilight" panose="020B0402040204020203" pitchFamily="34" charset="0"/>
                <a:cs typeface="Segoe UI Semilight" panose="020B0402040204020203" pitchFamily="34" charset="0"/>
              </a:rPr>
              <a:t>).</a:t>
            </a:r>
          </a:p>
          <a:p>
            <a:pPr algn="r" rtl="1"/>
            <a:r>
              <a:rPr lang="he-IL" dirty="0">
                <a:latin typeface="Segoe UI Semilight" panose="020B0402040204020203" pitchFamily="34" charset="0"/>
                <a:cs typeface="Segoe UI Semilight" panose="020B0402040204020203" pitchFamily="34" charset="0"/>
              </a:rPr>
              <a:t>נדגיש כי בחרנו לעשות את הפרויקט על עסקאות נדלן שכבר בוצעו, כדי שנוכל לאפיין את מחירי הדירות כפי שנמכרו בפועל ולא על מודעות של דירות שטרם נמכרו אשר מחירן עלול לעלות או לרדת בהתאם לשוק או לרצון מוכר הדירה.</a:t>
            </a:r>
          </a:p>
          <a:p>
            <a:pPr algn="r" rtl="1"/>
            <a:r>
              <a:rPr lang="he-IL" dirty="0">
                <a:latin typeface="Segoe UI Semilight" panose="020B0402040204020203" pitchFamily="34" charset="0"/>
                <a:cs typeface="Segoe UI Semilight" panose="020B0402040204020203" pitchFamily="34" charset="0"/>
              </a:rPr>
              <a:t>המידע בארכיון מוצג בצורה טבלאית, כאשר לחיצה על כל שורה מציגה מידע נוסף על העסקה.</a:t>
            </a:r>
          </a:p>
        </p:txBody>
      </p:sp>
      <p:sp>
        <p:nvSpPr>
          <p:cNvPr id="6" name="תיבת טקסט 5">
            <a:extLst>
              <a:ext uri="{FF2B5EF4-FFF2-40B4-BE49-F238E27FC236}">
                <a16:creationId xmlns:a16="http://schemas.microsoft.com/office/drawing/2014/main" id="{20B4050B-D2CE-58CE-E65E-654D2E0FCC5C}"/>
              </a:ext>
            </a:extLst>
          </p:cNvPr>
          <p:cNvSpPr txBox="1"/>
          <p:nvPr/>
        </p:nvSpPr>
        <p:spPr>
          <a:xfrm>
            <a:off x="11162462" y="708905"/>
            <a:ext cx="774572" cy="400110"/>
          </a:xfrm>
          <a:prstGeom prst="rect">
            <a:avLst/>
          </a:prstGeom>
          <a:noFill/>
        </p:spPr>
        <p:txBody>
          <a:bodyPr wrap="none" rtlCol="1">
            <a:spAutoFit/>
          </a:bodyPr>
          <a:lstStyle/>
          <a:p>
            <a:pPr algn="r" rtl="1"/>
            <a:r>
              <a:rPr lang="he-IL" sz="2000" b="1" dirty="0">
                <a:latin typeface="Gisha" panose="020B0502040204020203" pitchFamily="34" charset="-79"/>
                <a:cs typeface="Gisha" panose="020B0502040204020203" pitchFamily="34" charset="-79"/>
              </a:rPr>
              <a:t>מבוא</a:t>
            </a:r>
            <a:endParaRPr lang="he-IL" sz="2400" b="1" dirty="0">
              <a:latin typeface="Gisha" panose="020B0502040204020203" pitchFamily="34" charset="-79"/>
              <a:cs typeface="Gisha" panose="020B0502040204020203" pitchFamily="34" charset="-79"/>
            </a:endParaRPr>
          </a:p>
        </p:txBody>
      </p:sp>
      <p:pic>
        <p:nvPicPr>
          <p:cNvPr id="8" name="תמונה 7">
            <a:extLst>
              <a:ext uri="{FF2B5EF4-FFF2-40B4-BE49-F238E27FC236}">
                <a16:creationId xmlns:a16="http://schemas.microsoft.com/office/drawing/2014/main" id="{268D826D-70EE-9751-670D-7A5789A92CA0}"/>
              </a:ext>
            </a:extLst>
          </p:cNvPr>
          <p:cNvPicPr>
            <a:picLocks noChangeAspect="1"/>
          </p:cNvPicPr>
          <p:nvPr/>
        </p:nvPicPr>
        <p:blipFill rotWithShape="1">
          <a:blip r:embed="rId4"/>
          <a:srcRect l="2763" t="14176" r="23443"/>
          <a:stretch/>
        </p:blipFill>
        <p:spPr>
          <a:xfrm>
            <a:off x="6096000" y="3775461"/>
            <a:ext cx="5933534" cy="2531931"/>
          </a:xfrm>
          <a:prstGeom prst="rect">
            <a:avLst/>
          </a:prstGeom>
        </p:spPr>
      </p:pic>
      <p:pic>
        <p:nvPicPr>
          <p:cNvPr id="10" name="תמונה 9">
            <a:extLst>
              <a:ext uri="{FF2B5EF4-FFF2-40B4-BE49-F238E27FC236}">
                <a16:creationId xmlns:a16="http://schemas.microsoft.com/office/drawing/2014/main" id="{2938C95F-7CD3-12C3-6403-3699CC5BC0A6}"/>
              </a:ext>
            </a:extLst>
          </p:cNvPr>
          <p:cNvPicPr>
            <a:picLocks noChangeAspect="1"/>
          </p:cNvPicPr>
          <p:nvPr/>
        </p:nvPicPr>
        <p:blipFill>
          <a:blip r:embed="rId5"/>
          <a:stretch>
            <a:fillRect/>
          </a:stretch>
        </p:blipFill>
        <p:spPr>
          <a:xfrm>
            <a:off x="231292" y="3429000"/>
            <a:ext cx="5176450" cy="3188506"/>
          </a:xfrm>
          <a:prstGeom prst="rect">
            <a:avLst/>
          </a:prstGeom>
        </p:spPr>
      </p:pic>
      <p:sp>
        <p:nvSpPr>
          <p:cNvPr id="11" name="מלבן 10">
            <a:extLst>
              <a:ext uri="{FF2B5EF4-FFF2-40B4-BE49-F238E27FC236}">
                <a16:creationId xmlns:a16="http://schemas.microsoft.com/office/drawing/2014/main" id="{58B70574-AC08-5AC7-6375-DAC02C26C3EE}"/>
              </a:ext>
            </a:extLst>
          </p:cNvPr>
          <p:cNvSpPr/>
          <p:nvPr/>
        </p:nvSpPr>
        <p:spPr>
          <a:xfrm>
            <a:off x="6184490" y="4454013"/>
            <a:ext cx="5723954" cy="235974"/>
          </a:xfrm>
          <a:prstGeom prst="rect">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מלבן 11">
            <a:extLst>
              <a:ext uri="{FF2B5EF4-FFF2-40B4-BE49-F238E27FC236}">
                <a16:creationId xmlns:a16="http://schemas.microsoft.com/office/drawing/2014/main" id="{00A420CE-8353-9D5A-C2C2-6142C438C507}"/>
              </a:ext>
            </a:extLst>
          </p:cNvPr>
          <p:cNvSpPr/>
          <p:nvPr/>
        </p:nvSpPr>
        <p:spPr>
          <a:xfrm>
            <a:off x="293388" y="3704689"/>
            <a:ext cx="5055360" cy="2125840"/>
          </a:xfrm>
          <a:prstGeom prst="rect">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חץ: ימינה 12">
            <a:extLst>
              <a:ext uri="{FF2B5EF4-FFF2-40B4-BE49-F238E27FC236}">
                <a16:creationId xmlns:a16="http://schemas.microsoft.com/office/drawing/2014/main" id="{CA434EF5-D1FB-452D-C4DE-D369B01E9F7C}"/>
              </a:ext>
            </a:extLst>
          </p:cNvPr>
          <p:cNvSpPr/>
          <p:nvPr/>
        </p:nvSpPr>
        <p:spPr>
          <a:xfrm flipH="1">
            <a:off x="5417573" y="4284240"/>
            <a:ext cx="658761" cy="575519"/>
          </a:xfrm>
          <a:prstGeom prst="rightArrow">
            <a:avLst/>
          </a:prstGeom>
          <a:noFill/>
          <a:ln w="28575">
            <a:solidFill>
              <a:srgbClr val="8BA3A0"/>
            </a:solidFill>
          </a:ln>
        </p:spPr>
        <p:style>
          <a:lnRef idx="2">
            <a:schemeClr val="accent1">
              <a:shade val="50000"/>
            </a:schemeClr>
          </a:lnRef>
          <a:fillRef idx="1">
            <a:schemeClr val="accent1"/>
          </a:fillRef>
          <a:effectRef idx="0">
            <a:schemeClr val="accent1"/>
          </a:effectRef>
          <a:fontRef idx="minor">
            <a:schemeClr val="lt1"/>
          </a:fontRef>
        </p:style>
        <p:txBody>
          <a:bodyPr wrap="none" rtlCol="1" anchor="ctr"/>
          <a:lstStyle/>
          <a:p>
            <a:pPr algn="ctr"/>
            <a:r>
              <a:rPr lang="he-IL" sz="1600" dirty="0">
                <a:solidFill>
                  <a:schemeClr val="tx1"/>
                </a:solidFill>
                <a:latin typeface="Segoe UI Semilight" panose="020B0402040204020203" pitchFamily="34" charset="0"/>
                <a:cs typeface="Segoe UI Semilight" panose="020B0402040204020203" pitchFamily="34" charset="0"/>
              </a:rPr>
              <a:t> לחיצה</a:t>
            </a:r>
          </a:p>
        </p:txBody>
      </p:sp>
    </p:spTree>
    <p:extLst>
      <p:ext uri="{BB962C8B-B14F-4D97-AF65-F5344CB8AC3E}">
        <p14:creationId xmlns:p14="http://schemas.microsoft.com/office/powerpoint/2010/main" val="2212729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D89F405C-DDBF-5DB0-6D94-91A8A50CE174}"/>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תיבת טקסט 1">
            <a:extLst>
              <a:ext uri="{FF2B5EF4-FFF2-40B4-BE49-F238E27FC236}">
                <a16:creationId xmlns:a16="http://schemas.microsoft.com/office/drawing/2014/main" id="{4F3E04A1-C647-5C93-43A1-B026EBDDB887}"/>
              </a:ext>
            </a:extLst>
          </p:cNvPr>
          <p:cNvSpPr txBox="1"/>
          <p:nvPr/>
        </p:nvSpPr>
        <p:spPr>
          <a:xfrm>
            <a:off x="9181150" y="152283"/>
            <a:ext cx="2755884" cy="523220"/>
          </a:xfrm>
          <a:prstGeom prst="rect">
            <a:avLst/>
          </a:prstGeom>
          <a:noFill/>
        </p:spPr>
        <p:txBody>
          <a:bodyPr wrap="none" rtlCol="1">
            <a:spAutoFit/>
          </a:bodyPr>
          <a:lstStyle/>
          <a:p>
            <a:pPr algn="r" rtl="1"/>
            <a:r>
              <a:rPr lang="he-IL" sz="2800" b="1" dirty="0">
                <a:latin typeface="Gisha" panose="020B0502040204020203" pitchFamily="34" charset="-79"/>
                <a:cs typeface="Gisha" panose="020B0502040204020203" pitchFamily="34" charset="-79"/>
              </a:rPr>
              <a:t>הרכשת הנתונים</a:t>
            </a:r>
          </a:p>
        </p:txBody>
      </p:sp>
      <p:sp>
        <p:nvSpPr>
          <p:cNvPr id="3" name="תיבת טקסט 2">
            <a:extLst>
              <a:ext uri="{FF2B5EF4-FFF2-40B4-BE49-F238E27FC236}">
                <a16:creationId xmlns:a16="http://schemas.microsoft.com/office/drawing/2014/main" id="{0F54C029-9ED6-3F9A-992E-810EB23F8582}"/>
              </a:ext>
            </a:extLst>
          </p:cNvPr>
          <p:cNvSpPr txBox="1"/>
          <p:nvPr/>
        </p:nvSpPr>
        <p:spPr>
          <a:xfrm>
            <a:off x="452285" y="1281417"/>
            <a:ext cx="11484750" cy="923330"/>
          </a:xfrm>
          <a:prstGeom prst="rect">
            <a:avLst/>
          </a:prstGeom>
          <a:noFill/>
        </p:spPr>
        <p:txBody>
          <a:bodyPr wrap="square" rtlCol="1">
            <a:spAutoFit/>
          </a:bodyPr>
          <a:lstStyle/>
          <a:p>
            <a:pPr algn="r" rtl="1"/>
            <a:r>
              <a:rPr lang="he-IL" dirty="0">
                <a:latin typeface="Segoe UI Semilight" panose="020B0402040204020203" pitchFamily="34" charset="0"/>
                <a:cs typeface="Segoe UI Semilight" panose="020B0402040204020203" pitchFamily="34" charset="0"/>
              </a:rPr>
              <a:t>את ההרכשה עשינו בעזרת דפדפן סלניום וחבילת </a:t>
            </a:r>
            <a:r>
              <a:rPr lang="en-US" dirty="0">
                <a:latin typeface="Segoe UI Semilight" panose="020B0402040204020203" pitchFamily="34" charset="0"/>
                <a:cs typeface="Segoe UI Semilight" panose="020B0402040204020203" pitchFamily="34" charset="0"/>
              </a:rPr>
              <a:t>Beautiful Soup</a:t>
            </a:r>
            <a:r>
              <a:rPr lang="he-IL" dirty="0">
                <a:latin typeface="Segoe UI Semilight" panose="020B0402040204020203" pitchFamily="34" charset="0"/>
                <a:cs typeface="Segoe UI Semilight" panose="020B0402040204020203" pitchFamily="34" charset="0"/>
              </a:rPr>
              <a:t>.</a:t>
            </a:r>
          </a:p>
          <a:p>
            <a:pPr algn="r" rtl="1"/>
            <a:r>
              <a:rPr lang="he-IL" dirty="0">
                <a:latin typeface="Segoe UI Semilight" panose="020B0402040204020203" pitchFamily="34" charset="0"/>
                <a:cs typeface="Segoe UI Semilight" panose="020B0402040204020203" pitchFamily="34" charset="0"/>
              </a:rPr>
              <a:t>את התהליך ביצענו בעזרת פונקציה ראשית אשר מגדירה את האיתחול של הסלניום ומגדירה רשימות אותן איחדנו ל-</a:t>
            </a:r>
            <a:r>
              <a:rPr lang="en-US" dirty="0">
                <a:latin typeface="Segoe UI Semilight" panose="020B0402040204020203" pitchFamily="34" charset="0"/>
                <a:cs typeface="Segoe UI Semilight" panose="020B0402040204020203" pitchFamily="34" charset="0"/>
              </a:rPr>
              <a:t>dataframe</a:t>
            </a:r>
            <a:r>
              <a:rPr lang="he-IL" dirty="0">
                <a:latin typeface="Segoe UI Semilight" panose="020B0402040204020203" pitchFamily="34" charset="0"/>
                <a:cs typeface="Segoe UI Semilight" panose="020B0402040204020203" pitchFamily="34" charset="0"/>
              </a:rPr>
              <a:t>, ונעזרת בפונקציות אשר מבצעות פעולות שונות כמו לחיצה על השורות, לחיצה על הדף הבא וכדומה.</a:t>
            </a:r>
          </a:p>
        </p:txBody>
      </p:sp>
      <p:sp>
        <p:nvSpPr>
          <p:cNvPr id="6" name="תיבת טקסט 5">
            <a:extLst>
              <a:ext uri="{FF2B5EF4-FFF2-40B4-BE49-F238E27FC236}">
                <a16:creationId xmlns:a16="http://schemas.microsoft.com/office/drawing/2014/main" id="{20B4050B-D2CE-58CE-E65E-654D2E0FCC5C}"/>
              </a:ext>
            </a:extLst>
          </p:cNvPr>
          <p:cNvSpPr txBox="1"/>
          <p:nvPr/>
        </p:nvSpPr>
        <p:spPr>
          <a:xfrm>
            <a:off x="9958607" y="708905"/>
            <a:ext cx="1978427" cy="400110"/>
          </a:xfrm>
          <a:prstGeom prst="rect">
            <a:avLst/>
          </a:prstGeom>
          <a:noFill/>
        </p:spPr>
        <p:txBody>
          <a:bodyPr wrap="none" rtlCol="1">
            <a:spAutoFit/>
          </a:bodyPr>
          <a:lstStyle/>
          <a:p>
            <a:pPr algn="r" rtl="1"/>
            <a:r>
              <a:rPr lang="he-IL" sz="2000" b="1" dirty="0">
                <a:latin typeface="Gisha" panose="020B0502040204020203" pitchFamily="34" charset="-79"/>
                <a:cs typeface="Gisha" panose="020B0502040204020203" pitchFamily="34" charset="-79"/>
              </a:rPr>
              <a:t>תהליך ההרכשה</a:t>
            </a:r>
            <a:endParaRPr lang="he-IL" sz="2400" b="1" dirty="0">
              <a:latin typeface="Gisha" panose="020B0502040204020203" pitchFamily="34" charset="-79"/>
              <a:cs typeface="Gisha" panose="020B0502040204020203" pitchFamily="34" charset="-79"/>
            </a:endParaRPr>
          </a:p>
        </p:txBody>
      </p:sp>
      <p:pic>
        <p:nvPicPr>
          <p:cNvPr id="9" name="תמונה 8">
            <a:extLst>
              <a:ext uri="{FF2B5EF4-FFF2-40B4-BE49-F238E27FC236}">
                <a16:creationId xmlns:a16="http://schemas.microsoft.com/office/drawing/2014/main" id="{63C3142F-B622-B68F-4799-10A80C91D6B1}"/>
              </a:ext>
            </a:extLst>
          </p:cNvPr>
          <p:cNvPicPr>
            <a:picLocks noChangeAspect="1"/>
          </p:cNvPicPr>
          <p:nvPr/>
        </p:nvPicPr>
        <p:blipFill>
          <a:blip r:embed="rId3"/>
          <a:stretch>
            <a:fillRect/>
          </a:stretch>
        </p:blipFill>
        <p:spPr>
          <a:xfrm>
            <a:off x="452285" y="2377149"/>
            <a:ext cx="11406050" cy="1622951"/>
          </a:xfrm>
          <a:prstGeom prst="rect">
            <a:avLst/>
          </a:prstGeom>
        </p:spPr>
      </p:pic>
      <p:sp>
        <p:nvSpPr>
          <p:cNvPr id="14" name="תיבת טקסט 13">
            <a:extLst>
              <a:ext uri="{FF2B5EF4-FFF2-40B4-BE49-F238E27FC236}">
                <a16:creationId xmlns:a16="http://schemas.microsoft.com/office/drawing/2014/main" id="{CA8C181C-7C1F-EAB8-8F8E-3CED3017425D}"/>
              </a:ext>
            </a:extLst>
          </p:cNvPr>
          <p:cNvSpPr txBox="1"/>
          <p:nvPr/>
        </p:nvSpPr>
        <p:spPr>
          <a:xfrm>
            <a:off x="412935" y="4172502"/>
            <a:ext cx="11484750" cy="646331"/>
          </a:xfrm>
          <a:prstGeom prst="rect">
            <a:avLst/>
          </a:prstGeom>
          <a:noFill/>
        </p:spPr>
        <p:txBody>
          <a:bodyPr wrap="square" rtlCol="1">
            <a:spAutoFit/>
          </a:bodyPr>
          <a:lstStyle/>
          <a:p>
            <a:pPr algn="r" rtl="1"/>
            <a:r>
              <a:rPr lang="he-IL" dirty="0">
                <a:latin typeface="Segoe UI Semilight" panose="020B0402040204020203" pitchFamily="34" charset="0"/>
                <a:cs typeface="Segoe UI Semilight" panose="020B0402040204020203" pitchFamily="34" charset="0"/>
              </a:rPr>
              <a:t>כאן ביצענו אתחול ראשוני של הסלניום והגדרת הקישור ממנו נרצה להתחיל את תהליך ההרכשה, תוך התקנת חוסם פרסומות לדפדפן הסלניום.</a:t>
            </a:r>
          </a:p>
        </p:txBody>
      </p:sp>
    </p:spTree>
    <p:extLst>
      <p:ext uri="{BB962C8B-B14F-4D97-AF65-F5344CB8AC3E}">
        <p14:creationId xmlns:p14="http://schemas.microsoft.com/office/powerpoint/2010/main" val="485781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8C289E4E-18EB-0418-366F-E66CEEA6C164}"/>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5" name="תמונה 4">
            <a:extLst>
              <a:ext uri="{FF2B5EF4-FFF2-40B4-BE49-F238E27FC236}">
                <a16:creationId xmlns:a16="http://schemas.microsoft.com/office/drawing/2014/main" id="{06E42740-43C8-288A-D67E-6553D3C66398}"/>
              </a:ext>
            </a:extLst>
          </p:cNvPr>
          <p:cNvPicPr>
            <a:picLocks noChangeAspect="1"/>
          </p:cNvPicPr>
          <p:nvPr/>
        </p:nvPicPr>
        <p:blipFill rotWithShape="1">
          <a:blip r:embed="rId3"/>
          <a:srcRect t="1" r="3159" b="18569"/>
          <a:stretch/>
        </p:blipFill>
        <p:spPr>
          <a:xfrm>
            <a:off x="402762" y="634281"/>
            <a:ext cx="8685819" cy="5232473"/>
          </a:xfrm>
          <a:prstGeom prst="rect">
            <a:avLst/>
          </a:prstGeom>
        </p:spPr>
      </p:pic>
      <p:sp>
        <p:nvSpPr>
          <p:cNvPr id="2" name="תיבת טקסט 1">
            <a:extLst>
              <a:ext uri="{FF2B5EF4-FFF2-40B4-BE49-F238E27FC236}">
                <a16:creationId xmlns:a16="http://schemas.microsoft.com/office/drawing/2014/main" id="{4F3E04A1-C647-5C93-43A1-B026EBDDB887}"/>
              </a:ext>
            </a:extLst>
          </p:cNvPr>
          <p:cNvSpPr txBox="1"/>
          <p:nvPr/>
        </p:nvSpPr>
        <p:spPr>
          <a:xfrm>
            <a:off x="9181150" y="152283"/>
            <a:ext cx="2755884" cy="523220"/>
          </a:xfrm>
          <a:prstGeom prst="rect">
            <a:avLst/>
          </a:prstGeom>
          <a:noFill/>
        </p:spPr>
        <p:txBody>
          <a:bodyPr wrap="none" rtlCol="1">
            <a:spAutoFit/>
          </a:bodyPr>
          <a:lstStyle/>
          <a:p>
            <a:pPr algn="r" rtl="1"/>
            <a:r>
              <a:rPr lang="he-IL" sz="2800" b="1" dirty="0">
                <a:latin typeface="Gisha" panose="020B0502040204020203" pitchFamily="34" charset="-79"/>
                <a:cs typeface="Gisha" panose="020B0502040204020203" pitchFamily="34" charset="-79"/>
              </a:rPr>
              <a:t>הרכשת הנתונים</a:t>
            </a:r>
          </a:p>
        </p:txBody>
      </p:sp>
      <p:sp>
        <p:nvSpPr>
          <p:cNvPr id="3" name="תיבת טקסט 2">
            <a:extLst>
              <a:ext uri="{FF2B5EF4-FFF2-40B4-BE49-F238E27FC236}">
                <a16:creationId xmlns:a16="http://schemas.microsoft.com/office/drawing/2014/main" id="{0F54C029-9ED6-3F9A-992E-810EB23F8582}"/>
              </a:ext>
            </a:extLst>
          </p:cNvPr>
          <p:cNvSpPr txBox="1"/>
          <p:nvPr/>
        </p:nvSpPr>
        <p:spPr>
          <a:xfrm>
            <a:off x="3667125" y="991246"/>
            <a:ext cx="5138782" cy="923330"/>
          </a:xfrm>
          <a:prstGeom prst="rect">
            <a:avLst/>
          </a:prstGeom>
          <a:solidFill>
            <a:schemeClr val="bg1"/>
          </a:solidFill>
          <a:ln w="28575">
            <a:solidFill>
              <a:schemeClr val="tx1"/>
            </a:solidFill>
          </a:ln>
        </p:spPr>
        <p:txBody>
          <a:bodyPr wrap="square" rtlCol="1">
            <a:spAutoFit/>
          </a:bodyPr>
          <a:lstStyle/>
          <a:p>
            <a:pPr algn="r" rtl="1"/>
            <a:r>
              <a:rPr lang="he-IL" dirty="0">
                <a:latin typeface="Segoe UI Semilight" panose="020B0402040204020203" pitchFamily="34" charset="0"/>
                <a:cs typeface="Segoe UI Semilight" panose="020B0402040204020203" pitchFamily="34" charset="0"/>
              </a:rPr>
              <a:t>קטע קוד זה הוא המשך הפונקציה הראשית בו אנו מגדירים את הרשימות, שולחים את הקישור לסלניום ורצים בלולאה על מספר דפים מוגדר מראש.</a:t>
            </a:r>
          </a:p>
        </p:txBody>
      </p:sp>
      <p:sp>
        <p:nvSpPr>
          <p:cNvPr id="4" name="מלבן 3">
            <a:extLst>
              <a:ext uri="{FF2B5EF4-FFF2-40B4-BE49-F238E27FC236}">
                <a16:creationId xmlns:a16="http://schemas.microsoft.com/office/drawing/2014/main" id="{6BCEBA86-7FCA-C202-91B8-4503DA8AB7E5}"/>
              </a:ext>
            </a:extLst>
          </p:cNvPr>
          <p:cNvSpPr/>
          <p:nvPr/>
        </p:nvSpPr>
        <p:spPr>
          <a:xfrm>
            <a:off x="1274618" y="4221018"/>
            <a:ext cx="960582" cy="166255"/>
          </a:xfrm>
          <a:prstGeom prst="rect">
            <a:avLst/>
          </a:prstGeom>
          <a:solidFill>
            <a:srgbClr val="E9AE99">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F9BFE57C-CA8E-E654-CD42-ECAA24BD5F95}"/>
              </a:ext>
            </a:extLst>
          </p:cNvPr>
          <p:cNvSpPr/>
          <p:nvPr/>
        </p:nvSpPr>
        <p:spPr>
          <a:xfrm>
            <a:off x="1297709" y="5437909"/>
            <a:ext cx="1029855" cy="166255"/>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8" name="מלבן 7">
            <a:extLst>
              <a:ext uri="{FF2B5EF4-FFF2-40B4-BE49-F238E27FC236}">
                <a16:creationId xmlns:a16="http://schemas.microsoft.com/office/drawing/2014/main" id="{64C58746-D2E1-0487-8380-E0C01585EEA8}"/>
              </a:ext>
            </a:extLst>
          </p:cNvPr>
          <p:cNvSpPr/>
          <p:nvPr/>
        </p:nvSpPr>
        <p:spPr>
          <a:xfrm>
            <a:off x="1293091" y="5271654"/>
            <a:ext cx="748145" cy="166255"/>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3794713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0FFDF920-F4E5-2531-0CC6-384747234750}"/>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5" name="תמונה 4">
            <a:extLst>
              <a:ext uri="{FF2B5EF4-FFF2-40B4-BE49-F238E27FC236}">
                <a16:creationId xmlns:a16="http://schemas.microsoft.com/office/drawing/2014/main" id="{06E42740-43C8-288A-D67E-6553D3C66398}"/>
              </a:ext>
            </a:extLst>
          </p:cNvPr>
          <p:cNvPicPr>
            <a:picLocks noChangeAspect="1"/>
          </p:cNvPicPr>
          <p:nvPr/>
        </p:nvPicPr>
        <p:blipFill rotWithShape="1">
          <a:blip r:embed="rId3"/>
          <a:srcRect t="1" r="3159" b="18569"/>
          <a:stretch/>
        </p:blipFill>
        <p:spPr>
          <a:xfrm>
            <a:off x="402762" y="634281"/>
            <a:ext cx="8685819" cy="5232473"/>
          </a:xfrm>
          <a:prstGeom prst="rect">
            <a:avLst/>
          </a:prstGeom>
        </p:spPr>
      </p:pic>
      <p:sp>
        <p:nvSpPr>
          <p:cNvPr id="4" name="מלבן 3">
            <a:extLst>
              <a:ext uri="{FF2B5EF4-FFF2-40B4-BE49-F238E27FC236}">
                <a16:creationId xmlns:a16="http://schemas.microsoft.com/office/drawing/2014/main" id="{6BCEBA86-7FCA-C202-91B8-4503DA8AB7E5}"/>
              </a:ext>
            </a:extLst>
          </p:cNvPr>
          <p:cNvSpPr/>
          <p:nvPr/>
        </p:nvSpPr>
        <p:spPr>
          <a:xfrm>
            <a:off x="1274618" y="4221018"/>
            <a:ext cx="960582" cy="166255"/>
          </a:xfrm>
          <a:prstGeom prst="rect">
            <a:avLst/>
          </a:prstGeom>
          <a:solidFill>
            <a:srgbClr val="E9AE99">
              <a:alpha val="50000"/>
            </a:srgb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F9BFE57C-CA8E-E654-CD42-ECAA24BD5F95}"/>
              </a:ext>
            </a:extLst>
          </p:cNvPr>
          <p:cNvSpPr/>
          <p:nvPr/>
        </p:nvSpPr>
        <p:spPr>
          <a:xfrm>
            <a:off x="1297709" y="5437909"/>
            <a:ext cx="1029855" cy="166255"/>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8" name="מלבן 7">
            <a:extLst>
              <a:ext uri="{FF2B5EF4-FFF2-40B4-BE49-F238E27FC236}">
                <a16:creationId xmlns:a16="http://schemas.microsoft.com/office/drawing/2014/main" id="{64C58746-D2E1-0487-8380-E0C01585EEA8}"/>
              </a:ext>
            </a:extLst>
          </p:cNvPr>
          <p:cNvSpPr/>
          <p:nvPr/>
        </p:nvSpPr>
        <p:spPr>
          <a:xfrm>
            <a:off x="1293091" y="5271654"/>
            <a:ext cx="748145" cy="166255"/>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pic>
        <p:nvPicPr>
          <p:cNvPr id="9" name="תמונה 8">
            <a:extLst>
              <a:ext uri="{FF2B5EF4-FFF2-40B4-BE49-F238E27FC236}">
                <a16:creationId xmlns:a16="http://schemas.microsoft.com/office/drawing/2014/main" id="{0E4A44D8-4426-8172-984C-DBE8CF570618}"/>
              </a:ext>
            </a:extLst>
          </p:cNvPr>
          <p:cNvPicPr>
            <a:picLocks noChangeAspect="1"/>
          </p:cNvPicPr>
          <p:nvPr/>
        </p:nvPicPr>
        <p:blipFill>
          <a:blip r:embed="rId4"/>
          <a:stretch>
            <a:fillRect/>
          </a:stretch>
        </p:blipFill>
        <p:spPr>
          <a:xfrm>
            <a:off x="2853467" y="3735243"/>
            <a:ext cx="5229225" cy="971550"/>
          </a:xfrm>
          <a:prstGeom prst="rect">
            <a:avLst/>
          </a:prstGeom>
          <a:effectLst>
            <a:glow rad="101600">
              <a:schemeClr val="accent2">
                <a:satMod val="175000"/>
                <a:alpha val="40000"/>
              </a:schemeClr>
            </a:glow>
          </a:effectLst>
        </p:spPr>
      </p:pic>
      <p:pic>
        <p:nvPicPr>
          <p:cNvPr id="11" name="תמונה 10">
            <a:extLst>
              <a:ext uri="{FF2B5EF4-FFF2-40B4-BE49-F238E27FC236}">
                <a16:creationId xmlns:a16="http://schemas.microsoft.com/office/drawing/2014/main" id="{6E05C1A9-8D9F-8788-F2E5-A4EFA24A562F}"/>
              </a:ext>
            </a:extLst>
          </p:cNvPr>
          <p:cNvPicPr>
            <a:picLocks noChangeAspect="1"/>
          </p:cNvPicPr>
          <p:nvPr/>
        </p:nvPicPr>
        <p:blipFill>
          <a:blip r:embed="rId5"/>
          <a:stretch>
            <a:fillRect/>
          </a:stretch>
        </p:blipFill>
        <p:spPr>
          <a:xfrm>
            <a:off x="2853467" y="4966884"/>
            <a:ext cx="7274214" cy="1108303"/>
          </a:xfrm>
          <a:prstGeom prst="rect">
            <a:avLst/>
          </a:prstGeom>
          <a:effectLst>
            <a:glow rad="101600">
              <a:schemeClr val="accent1">
                <a:satMod val="175000"/>
                <a:alpha val="40000"/>
              </a:schemeClr>
            </a:glow>
          </a:effectLst>
        </p:spPr>
      </p:pic>
      <p:sp>
        <p:nvSpPr>
          <p:cNvPr id="12" name="תיבת טקסט 11">
            <a:extLst>
              <a:ext uri="{FF2B5EF4-FFF2-40B4-BE49-F238E27FC236}">
                <a16:creationId xmlns:a16="http://schemas.microsoft.com/office/drawing/2014/main" id="{BDAEA541-7941-DF97-732A-CB4870763158}"/>
              </a:ext>
            </a:extLst>
          </p:cNvPr>
          <p:cNvSpPr txBox="1"/>
          <p:nvPr/>
        </p:nvSpPr>
        <p:spPr>
          <a:xfrm>
            <a:off x="5366328" y="3743978"/>
            <a:ext cx="2697892" cy="307777"/>
          </a:xfrm>
          <a:prstGeom prst="rect">
            <a:avLst/>
          </a:prstGeom>
          <a:solidFill>
            <a:schemeClr val="bg1"/>
          </a:solidFill>
          <a:ln w="28575">
            <a:solidFill>
              <a:schemeClr val="tx1"/>
            </a:solidFill>
          </a:ln>
        </p:spPr>
        <p:txBody>
          <a:bodyPr wrap="square" rtlCol="1">
            <a:spAutoFit/>
          </a:bodyPr>
          <a:lstStyle/>
          <a:p>
            <a:pPr algn="ctr" rtl="1"/>
            <a:r>
              <a:rPr lang="he-IL" sz="1400" dirty="0">
                <a:latin typeface="Segoe UI Semilight" panose="020B0402040204020203" pitchFamily="34" charset="0"/>
                <a:cs typeface="Segoe UI Semilight" panose="020B0402040204020203" pitchFamily="34" charset="0"/>
              </a:rPr>
              <a:t>מבצעת לחיצות על שורות הטבלה</a:t>
            </a:r>
          </a:p>
        </p:txBody>
      </p:sp>
      <p:sp>
        <p:nvSpPr>
          <p:cNvPr id="13" name="תיבת טקסט 12">
            <a:extLst>
              <a:ext uri="{FF2B5EF4-FFF2-40B4-BE49-F238E27FC236}">
                <a16:creationId xmlns:a16="http://schemas.microsoft.com/office/drawing/2014/main" id="{886653EB-56F5-7AA5-44D5-363EFD60D70C}"/>
              </a:ext>
            </a:extLst>
          </p:cNvPr>
          <p:cNvSpPr txBox="1"/>
          <p:nvPr/>
        </p:nvSpPr>
        <p:spPr>
          <a:xfrm>
            <a:off x="8155710" y="5755876"/>
            <a:ext cx="1953738" cy="307777"/>
          </a:xfrm>
          <a:prstGeom prst="rect">
            <a:avLst/>
          </a:prstGeom>
          <a:solidFill>
            <a:schemeClr val="bg1"/>
          </a:solidFill>
          <a:ln w="28575">
            <a:solidFill>
              <a:schemeClr val="tx1"/>
            </a:solidFill>
          </a:ln>
        </p:spPr>
        <p:txBody>
          <a:bodyPr wrap="square" rtlCol="1">
            <a:spAutoFit/>
          </a:bodyPr>
          <a:lstStyle/>
          <a:p>
            <a:pPr algn="ctr" rtl="1"/>
            <a:r>
              <a:rPr lang="he-IL" sz="1400" dirty="0">
                <a:latin typeface="Segoe UI Semilight" panose="020B0402040204020203" pitchFamily="34" charset="0"/>
                <a:cs typeface="Segoe UI Semilight" panose="020B0402040204020203" pitchFamily="34" charset="0"/>
              </a:rPr>
              <a:t>מבצעת מעבר לדף הבא</a:t>
            </a:r>
          </a:p>
        </p:txBody>
      </p:sp>
      <p:sp>
        <p:nvSpPr>
          <p:cNvPr id="6" name="תיבת טקסט 5">
            <a:extLst>
              <a:ext uri="{FF2B5EF4-FFF2-40B4-BE49-F238E27FC236}">
                <a16:creationId xmlns:a16="http://schemas.microsoft.com/office/drawing/2014/main" id="{A92FEB72-0E4E-AC63-18F1-E9C5235693F2}"/>
              </a:ext>
            </a:extLst>
          </p:cNvPr>
          <p:cNvSpPr txBox="1"/>
          <p:nvPr/>
        </p:nvSpPr>
        <p:spPr>
          <a:xfrm>
            <a:off x="9181150" y="152283"/>
            <a:ext cx="2755884" cy="523220"/>
          </a:xfrm>
          <a:prstGeom prst="rect">
            <a:avLst/>
          </a:prstGeom>
          <a:noFill/>
        </p:spPr>
        <p:txBody>
          <a:bodyPr wrap="none" rtlCol="1">
            <a:spAutoFit/>
          </a:bodyPr>
          <a:lstStyle/>
          <a:p>
            <a:pPr algn="r" rtl="1"/>
            <a:r>
              <a:rPr lang="he-IL" sz="2800" b="1" dirty="0">
                <a:latin typeface="Gisha" panose="020B0502040204020203" pitchFamily="34" charset="-79"/>
                <a:cs typeface="Gisha" panose="020B0502040204020203" pitchFamily="34" charset="-79"/>
              </a:rPr>
              <a:t>הרכשת הנתונים</a:t>
            </a:r>
          </a:p>
        </p:txBody>
      </p:sp>
      <p:sp>
        <p:nvSpPr>
          <p:cNvPr id="10" name="תיבת טקסט 9">
            <a:extLst>
              <a:ext uri="{FF2B5EF4-FFF2-40B4-BE49-F238E27FC236}">
                <a16:creationId xmlns:a16="http://schemas.microsoft.com/office/drawing/2014/main" id="{E60F9BFE-F904-7567-85C7-C0510EF15671}"/>
              </a:ext>
            </a:extLst>
          </p:cNvPr>
          <p:cNvSpPr txBox="1"/>
          <p:nvPr/>
        </p:nvSpPr>
        <p:spPr>
          <a:xfrm>
            <a:off x="3667125" y="991246"/>
            <a:ext cx="5138782" cy="923330"/>
          </a:xfrm>
          <a:prstGeom prst="rect">
            <a:avLst/>
          </a:prstGeom>
          <a:solidFill>
            <a:schemeClr val="bg1"/>
          </a:solidFill>
          <a:ln w="28575">
            <a:solidFill>
              <a:schemeClr val="tx1"/>
            </a:solidFill>
          </a:ln>
        </p:spPr>
        <p:txBody>
          <a:bodyPr wrap="square" rtlCol="1">
            <a:spAutoFit/>
          </a:bodyPr>
          <a:lstStyle/>
          <a:p>
            <a:pPr algn="r" rtl="1"/>
            <a:r>
              <a:rPr lang="he-IL" dirty="0">
                <a:latin typeface="Segoe UI Semilight" panose="020B0402040204020203" pitchFamily="34" charset="0"/>
                <a:cs typeface="Segoe UI Semilight" panose="020B0402040204020203" pitchFamily="34" charset="0"/>
              </a:rPr>
              <a:t>קטע קוד זה הוא המשך הפונקציה הראשית בו אנו מגדירים את הרשימות, שולחים את הקישור לסלניום ורצים בלולאה על מספר דפים מוגדר מראש.</a:t>
            </a:r>
          </a:p>
        </p:txBody>
      </p:sp>
    </p:spTree>
    <p:extLst>
      <p:ext uri="{BB962C8B-B14F-4D97-AF65-F5344CB8AC3E}">
        <p14:creationId xmlns:p14="http://schemas.microsoft.com/office/powerpoint/2010/main" val="2049828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68E9AD2E-78A8-8E4C-FB87-F8B99517D168}"/>
              </a:ext>
            </a:extLst>
          </p:cNvPr>
          <p:cNvSpPr/>
          <p:nvPr/>
        </p:nvSpPr>
        <p:spPr>
          <a:xfrm>
            <a:off x="-2101" y="0"/>
            <a:ext cx="12194101" cy="6858000"/>
          </a:xfrm>
          <a:prstGeom prst="rect">
            <a:avLst/>
          </a:prstGeom>
          <a:solidFill>
            <a:srgbClr val="E3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5" name="תמונה 4">
            <a:extLst>
              <a:ext uri="{FF2B5EF4-FFF2-40B4-BE49-F238E27FC236}">
                <a16:creationId xmlns:a16="http://schemas.microsoft.com/office/drawing/2014/main" id="{06E42740-43C8-288A-D67E-6553D3C66398}"/>
              </a:ext>
            </a:extLst>
          </p:cNvPr>
          <p:cNvPicPr>
            <a:picLocks noChangeAspect="1"/>
          </p:cNvPicPr>
          <p:nvPr/>
        </p:nvPicPr>
        <p:blipFill rotWithShape="1">
          <a:blip r:embed="rId3"/>
          <a:srcRect l="1596" t="67530" r="1563" b="25243"/>
          <a:stretch/>
        </p:blipFill>
        <p:spPr>
          <a:xfrm>
            <a:off x="469218" y="805198"/>
            <a:ext cx="11292871" cy="602327"/>
          </a:xfrm>
          <a:prstGeom prst="rect">
            <a:avLst/>
          </a:prstGeom>
        </p:spPr>
      </p:pic>
      <p:sp>
        <p:nvSpPr>
          <p:cNvPr id="8" name="מלבן 7">
            <a:extLst>
              <a:ext uri="{FF2B5EF4-FFF2-40B4-BE49-F238E27FC236}">
                <a16:creationId xmlns:a16="http://schemas.microsoft.com/office/drawing/2014/main" id="{64C58746-D2E1-0487-8380-E0C01585EEA8}"/>
              </a:ext>
            </a:extLst>
          </p:cNvPr>
          <p:cNvSpPr/>
          <p:nvPr/>
        </p:nvSpPr>
        <p:spPr>
          <a:xfrm>
            <a:off x="1476252" y="1230939"/>
            <a:ext cx="905256" cy="166255"/>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pic>
        <p:nvPicPr>
          <p:cNvPr id="9" name="תמונה 8">
            <a:extLst>
              <a:ext uri="{FF2B5EF4-FFF2-40B4-BE49-F238E27FC236}">
                <a16:creationId xmlns:a16="http://schemas.microsoft.com/office/drawing/2014/main" id="{37DA0534-CF95-722B-4C7E-2E69A7D6D18F}"/>
              </a:ext>
            </a:extLst>
          </p:cNvPr>
          <p:cNvPicPr>
            <a:picLocks noChangeAspect="1"/>
          </p:cNvPicPr>
          <p:nvPr/>
        </p:nvPicPr>
        <p:blipFill rotWithShape="1">
          <a:blip r:embed="rId4"/>
          <a:srcRect r="8267"/>
          <a:stretch/>
        </p:blipFill>
        <p:spPr>
          <a:xfrm>
            <a:off x="469218" y="1887437"/>
            <a:ext cx="6277383" cy="3340021"/>
          </a:xfrm>
          <a:prstGeom prst="rect">
            <a:avLst/>
          </a:prstGeom>
          <a:effectLst>
            <a:glow rad="139700">
              <a:schemeClr val="accent6">
                <a:satMod val="175000"/>
                <a:alpha val="40000"/>
              </a:schemeClr>
            </a:glow>
          </a:effectLst>
        </p:spPr>
      </p:pic>
      <p:sp>
        <p:nvSpPr>
          <p:cNvPr id="14" name="תיבת טקסט 13">
            <a:extLst>
              <a:ext uri="{FF2B5EF4-FFF2-40B4-BE49-F238E27FC236}">
                <a16:creationId xmlns:a16="http://schemas.microsoft.com/office/drawing/2014/main" id="{EA49436E-000A-9F8C-5DD0-85B2C8FC09A4}"/>
              </a:ext>
            </a:extLst>
          </p:cNvPr>
          <p:cNvSpPr txBox="1"/>
          <p:nvPr/>
        </p:nvSpPr>
        <p:spPr>
          <a:xfrm>
            <a:off x="7038655" y="1904412"/>
            <a:ext cx="4723434" cy="2308324"/>
          </a:xfrm>
          <a:prstGeom prst="rect">
            <a:avLst/>
          </a:prstGeom>
          <a:noFill/>
        </p:spPr>
        <p:txBody>
          <a:bodyPr wrap="square" rtlCol="1">
            <a:spAutoFit/>
          </a:bodyPr>
          <a:lstStyle>
            <a:defPPr>
              <a:defRPr lang="en-US"/>
            </a:defPPr>
            <a:lvl1pPr algn="r" rtl="1">
              <a:defRPr>
                <a:latin typeface="Segoe UI Semilight" panose="020B0402040204020203" pitchFamily="34" charset="0"/>
                <a:cs typeface="Segoe UI Semilight" panose="020B0402040204020203" pitchFamily="34" charset="0"/>
              </a:defRPr>
            </a:lvl1pPr>
          </a:lstStyle>
          <a:p>
            <a:r>
              <a:rPr lang="he-IL" dirty="0"/>
              <a:t>הפונקציה </a:t>
            </a:r>
            <a:r>
              <a:rPr lang="en-US" dirty="0"/>
              <a:t>createList</a:t>
            </a:r>
            <a:r>
              <a:rPr lang="he-IL" dirty="0"/>
              <a:t> מקבלת את הרשימות שיצרנו שמהוות את העמודות של ה-</a:t>
            </a:r>
            <a:r>
              <a:rPr lang="en-US" dirty="0"/>
              <a:t> dataframe</a:t>
            </a:r>
            <a:r>
              <a:rPr lang="he-IL" dirty="0"/>
              <a:t> ומשתמשת בפונקציה </a:t>
            </a:r>
            <a:r>
              <a:rPr lang="en-US" dirty="0"/>
              <a:t>updateUrl</a:t>
            </a:r>
            <a:r>
              <a:rPr lang="he-IL" dirty="0"/>
              <a:t> כדי לקחת את העמוד הנוכחי ולשאוב את התוכן שלו לתוך אובייקט </a:t>
            </a:r>
            <a:r>
              <a:rPr lang="en-US" dirty="0"/>
              <a:t>HTML</a:t>
            </a:r>
            <a:r>
              <a:rPr lang="he-IL" dirty="0"/>
              <a:t>, ושומרת את החלקים הרלוונטיים לנו בשני משתנים : </a:t>
            </a:r>
            <a:r>
              <a:rPr lang="en-US" dirty="0"/>
              <a:t>table </a:t>
            </a:r>
            <a:r>
              <a:rPr lang="he-IL" dirty="0"/>
              <a:t> ו- </a:t>
            </a:r>
            <a:r>
              <a:rPr lang="en-US" dirty="0" err="1"/>
              <a:t>xpand_table</a:t>
            </a:r>
            <a:r>
              <a:rPr lang="he-IL" dirty="0"/>
              <a:t> שהם הטבלאות שמהם ניקח את המידע.</a:t>
            </a:r>
          </a:p>
        </p:txBody>
      </p:sp>
      <p:sp>
        <p:nvSpPr>
          <p:cNvPr id="15" name="מלבן 14">
            <a:extLst>
              <a:ext uri="{FF2B5EF4-FFF2-40B4-BE49-F238E27FC236}">
                <a16:creationId xmlns:a16="http://schemas.microsoft.com/office/drawing/2014/main" id="{53E28656-7BE4-D612-122B-6D3590DDB15E}"/>
              </a:ext>
            </a:extLst>
          </p:cNvPr>
          <p:cNvSpPr/>
          <p:nvPr/>
        </p:nvSpPr>
        <p:spPr>
          <a:xfrm>
            <a:off x="1672561" y="2146053"/>
            <a:ext cx="588837" cy="181857"/>
          </a:xfrm>
          <a:prstGeom prst="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pic>
        <p:nvPicPr>
          <p:cNvPr id="17" name="תמונה 16">
            <a:extLst>
              <a:ext uri="{FF2B5EF4-FFF2-40B4-BE49-F238E27FC236}">
                <a16:creationId xmlns:a16="http://schemas.microsoft.com/office/drawing/2014/main" id="{A283BC98-E022-475C-3C33-DB87B069B72E}"/>
              </a:ext>
            </a:extLst>
          </p:cNvPr>
          <p:cNvPicPr>
            <a:picLocks noChangeAspect="1"/>
          </p:cNvPicPr>
          <p:nvPr/>
        </p:nvPicPr>
        <p:blipFill>
          <a:blip r:embed="rId5"/>
          <a:stretch>
            <a:fillRect/>
          </a:stretch>
        </p:blipFill>
        <p:spPr>
          <a:xfrm>
            <a:off x="7036350" y="4674105"/>
            <a:ext cx="4725739" cy="1489204"/>
          </a:xfrm>
          <a:prstGeom prst="rect">
            <a:avLst/>
          </a:prstGeom>
          <a:effectLst>
            <a:glow rad="139700">
              <a:schemeClr val="accent4">
                <a:lumMod val="75000"/>
                <a:alpha val="40000"/>
              </a:schemeClr>
            </a:glow>
          </a:effectLst>
        </p:spPr>
      </p:pic>
      <p:sp>
        <p:nvSpPr>
          <p:cNvPr id="18" name="מלבן 17">
            <a:extLst>
              <a:ext uri="{FF2B5EF4-FFF2-40B4-BE49-F238E27FC236}">
                <a16:creationId xmlns:a16="http://schemas.microsoft.com/office/drawing/2014/main" id="{7B749EE9-16FC-A186-3E86-FD867A55DEE2}"/>
              </a:ext>
            </a:extLst>
          </p:cNvPr>
          <p:cNvSpPr/>
          <p:nvPr/>
        </p:nvSpPr>
        <p:spPr>
          <a:xfrm>
            <a:off x="8574927" y="2531979"/>
            <a:ext cx="1040996" cy="233571"/>
          </a:xfrm>
          <a:prstGeom prst="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dirty="0"/>
          </a:p>
        </p:txBody>
      </p:sp>
      <p:sp>
        <p:nvSpPr>
          <p:cNvPr id="3" name="תיבת טקסט 2">
            <a:extLst>
              <a:ext uri="{FF2B5EF4-FFF2-40B4-BE49-F238E27FC236}">
                <a16:creationId xmlns:a16="http://schemas.microsoft.com/office/drawing/2014/main" id="{E172657B-7FD0-575A-0D37-3CFB52A69B1A}"/>
              </a:ext>
            </a:extLst>
          </p:cNvPr>
          <p:cNvSpPr txBox="1"/>
          <p:nvPr/>
        </p:nvSpPr>
        <p:spPr>
          <a:xfrm>
            <a:off x="469218" y="5640089"/>
            <a:ext cx="6303860" cy="523220"/>
          </a:xfrm>
          <a:prstGeom prst="rect">
            <a:avLst/>
          </a:prstGeom>
          <a:solidFill>
            <a:srgbClr val="B2D8D3"/>
          </a:solidFill>
          <a:ln w="28575">
            <a:solidFill>
              <a:schemeClr val="tx1"/>
            </a:solidFill>
          </a:ln>
        </p:spPr>
        <p:txBody>
          <a:bodyPr wrap="square" rtlCol="1">
            <a:spAutoFit/>
          </a:bodyPr>
          <a:lstStyle/>
          <a:p>
            <a:pPr algn="r" rtl="1"/>
            <a:r>
              <a:rPr lang="he-IL" sz="1400" dirty="0">
                <a:latin typeface="Segoe UI Semilight" panose="020B0402040204020203" pitchFamily="34" charset="0"/>
                <a:cs typeface="Segoe UI Semilight" panose="020B0402040204020203" pitchFamily="34" charset="0"/>
              </a:rPr>
              <a:t>בקטע הקוד שרואים בשקופית זו, אנו עוברים על שורות הטבלה ושואבים את המידע הבסיסי על העסקה.</a:t>
            </a:r>
          </a:p>
        </p:txBody>
      </p:sp>
      <p:sp>
        <p:nvSpPr>
          <p:cNvPr id="4" name="תיבת טקסט 3">
            <a:extLst>
              <a:ext uri="{FF2B5EF4-FFF2-40B4-BE49-F238E27FC236}">
                <a16:creationId xmlns:a16="http://schemas.microsoft.com/office/drawing/2014/main" id="{05326258-ACCD-F141-CFF8-1975FA0B4C57}"/>
              </a:ext>
            </a:extLst>
          </p:cNvPr>
          <p:cNvSpPr txBox="1"/>
          <p:nvPr/>
        </p:nvSpPr>
        <p:spPr>
          <a:xfrm>
            <a:off x="9181150" y="152283"/>
            <a:ext cx="2755884" cy="523220"/>
          </a:xfrm>
          <a:prstGeom prst="rect">
            <a:avLst/>
          </a:prstGeom>
          <a:noFill/>
        </p:spPr>
        <p:txBody>
          <a:bodyPr wrap="none" rtlCol="1">
            <a:spAutoFit/>
          </a:bodyPr>
          <a:lstStyle/>
          <a:p>
            <a:pPr algn="r" rtl="1"/>
            <a:r>
              <a:rPr lang="he-IL" sz="2800" b="1" dirty="0">
                <a:latin typeface="Gisha" panose="020B0502040204020203" pitchFamily="34" charset="-79"/>
                <a:cs typeface="Gisha" panose="020B0502040204020203" pitchFamily="34" charset="-79"/>
              </a:rPr>
              <a:t>הרכשת הנתונים</a:t>
            </a:r>
          </a:p>
        </p:txBody>
      </p:sp>
    </p:spTree>
    <p:extLst>
      <p:ext uri="{BB962C8B-B14F-4D97-AF65-F5344CB8AC3E}">
        <p14:creationId xmlns:p14="http://schemas.microsoft.com/office/powerpoint/2010/main" val="2032839758"/>
      </p:ext>
    </p:extLst>
  </p:cSld>
  <p:clrMapOvr>
    <a:masterClrMapping/>
  </p:clrMapOvr>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5326</TotalTime>
  <Words>2890</Words>
  <Application>Microsoft Office PowerPoint</Application>
  <PresentationFormat>מסך רחב</PresentationFormat>
  <Paragraphs>353</Paragraphs>
  <Slides>47</Slides>
  <Notes>45</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47</vt:i4>
      </vt:variant>
    </vt:vector>
  </HeadingPairs>
  <TitlesOfParts>
    <vt:vector size="54" baseType="lpstr">
      <vt:lpstr>Arial</vt:lpstr>
      <vt:lpstr>Calibri</vt:lpstr>
      <vt:lpstr>Calibri Light</vt:lpstr>
      <vt:lpstr>Gisha</vt:lpstr>
      <vt:lpstr>Segoe UI Light</vt:lpstr>
      <vt:lpstr>Segoe UI Semilight</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Matanel Shachamorov</dc:creator>
  <cp:lastModifiedBy>Matanel Shachamorov</cp:lastModifiedBy>
  <cp:revision>63</cp:revision>
  <dcterms:created xsi:type="dcterms:W3CDTF">2023-01-29T09:59:44Z</dcterms:created>
  <dcterms:modified xsi:type="dcterms:W3CDTF">2023-02-12T11:29:30Z</dcterms:modified>
</cp:coreProperties>
</file>